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diagrams/drawing2.xml" ContentType="application/vnd.ms-office.drawingml.diagramDrawing+xml"/>
  <Override PartName="/ppt/slides/slide2.xml" ContentType="application/vnd.openxmlformats-officedocument.presentationml.slide+xml"/>
  <Override PartName="/ppt/diagrams/colors1.xml" ContentType="application/vnd.openxmlformats-officedocument.drawingml.diagramColors+xml"/>
  <Override PartName="/ppt/charts/chart13.xml" ContentType="application/vnd.openxmlformats-officedocument.drawingml.chart+xml"/>
  <Override PartName="/docProps/app.xml" ContentType="application/vnd.openxmlformats-officedocument.extended-properties+xml"/>
  <Override PartName="/ppt/charts/chart12.xml" ContentType="application/vnd.openxmlformats-officedocument.drawingml.chart+xml"/>
  <Override PartName="/ppt/diagrams/layout1.xml" ContentType="application/vnd.openxmlformats-officedocument.drawingml.diagramLayout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charts/chart7.xml" ContentType="application/vnd.openxmlformats-officedocument.drawingml.chart+xml"/>
  <Override PartName="/ppt/charts/chart1.xml" ContentType="application/vnd.openxmlformats-officedocument.drawingml.chart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diagrams/data1.xml" ContentType="application/vnd.openxmlformats-officedocument.drawingml.diagramData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charts/chart9.xml" ContentType="application/vnd.openxmlformats-officedocument.drawingml.chart+xml"/>
  <Override PartName="/ppt/slideLayouts/slideLayout4.xml" ContentType="application/vnd.openxmlformats-officedocument.presentationml.slideLayout+xml"/>
  <Override PartName="/ppt/charts/chart11.xml" ContentType="application/vnd.openxmlformats-officedocument.drawingml.char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4.xml" ContentType="application/vnd.openxmlformats-officedocument.drawingml.char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5.xml" ContentType="application/vnd.openxmlformats-officedocument.drawingml.char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charts/chart8.xml" ContentType="application/vnd.openxmlformats-officedocument.drawingml.chart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diagrams/drawing1.xml" ContentType="application/vnd.ms-office.drawingml.diagramDrawing+xml"/>
  <Override PartName="/ppt/slides/slide24.xml" ContentType="application/vnd.openxmlformats-officedocument.presentationml.slide+xml"/>
  <Override PartName="/ppt/diagrams/colors2.xml" ContentType="application/vnd.openxmlformats-officedocument.drawingml.diagramColors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0" r:id="rId3"/>
    <p:sldId id="271" r:id="rId4"/>
    <p:sldId id="266" r:id="rId5"/>
    <p:sldId id="274" r:id="rId6"/>
    <p:sldId id="277" r:id="rId7"/>
    <p:sldId id="278" r:id="rId8"/>
    <p:sldId id="279" r:id="rId9"/>
    <p:sldId id="280" r:id="rId10"/>
    <p:sldId id="281" r:id="rId11"/>
    <p:sldId id="272" r:id="rId12"/>
    <p:sldId id="282" r:id="rId13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7" r:id="rId21"/>
    <p:sldId id="283" r:id="rId22"/>
    <p:sldId id="268" r:id="rId23"/>
    <p:sldId id="269" r:id="rId24"/>
    <p:sldId id="287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  <p:clrMru>
    <a:srgbClr val="512A62"/>
    <a:srgbClr val="005900"/>
    <a:srgbClr val="8E2FFF"/>
    <a:srgbClr val="FFF96D"/>
    <a:srgbClr val="E88E5E"/>
    <a:srgbClr val="95B2E3"/>
    <a:srgbClr val="57DE5F"/>
    <a:srgbClr val="6C81A5"/>
    <a:srgbClr val="35F056"/>
    <a:srgbClr val="19911C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>
    <p:restoredLeft sz="18054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896" y="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theme" Target="theme/theme1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handoutMaster" Target="handoutMasters/handout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printerSettings" Target="printerSettings/printerSettings1.bin"/><Relationship Id="rId26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11" Type="http://schemas.openxmlformats.org/officeDocument/2006/relationships/slide" Target="slides/slide10.xml"/><Relationship Id="rId29" Type="http://schemas.openxmlformats.org/officeDocument/2006/relationships/presProps" Target="presProps.xml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IRLSmart\DemographicsTables-ALLAffiliate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a:Desktop:DIBELS-AllAffiliates-Fall2011-Nov1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a:Desktop:DIBELS-AllAffiliates-Fall2011-Nov1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a:Desktop:DIBELS-AllAffiliates-Fall2011-Nov10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a:Desktop:DIBELS-AllAffiliates-Fall2011-Nov1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IRLSmart\DemographicsTables-ALLAffiliat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IRLSmart\DemographicsTables-ALLAffiliat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IRLSmart\DemographicsTables-ALLAffiliat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GIRLSmart\DemographicsTables-ALLAffiliat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Gibson:Clients:Girls%20Inc%20-%20Girls%20Literacy%20Program:FALL%202011%20Student%20Data:DIBELS-AllAffiliates-Fall2011-Nov14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Gibson:Clients:Girls%20Inc%20-%20Girls%20Literacy%20Program:FALL%202011%20Student%20Data:DIBELS-AllAffiliates-Fall2011-Nov14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a:Desktop:DIBELS-AllAffiliates-Fall2011-Nov10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a:Desktop:DIBELS-AllAffiliates-Fall2011-Nov1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barChart>
        <c:barDir val="col"/>
        <c:grouping val="clustered"/>
        <c:ser>
          <c:idx val="4"/>
          <c:order val="0"/>
          <c:tx>
            <c:strRef>
              <c:f>'Pivot Tables'!$F$4</c:f>
              <c:strCache>
                <c:ptCount val="1"/>
                <c:pt idx="0">
                  <c:v>PK</c:v>
                </c:pt>
              </c:strCache>
            </c:strRef>
          </c:tx>
          <c:spPr>
            <a:solidFill>
              <a:srgbClr val="57DE5F"/>
            </a:solidFill>
            <a:ln>
              <a:solidFill>
                <a:srgbClr val="57DE5F"/>
              </a:solidFill>
            </a:ln>
          </c:spPr>
          <c:dLbls>
            <c:dLbl>
              <c:idx val="0"/>
              <c:dLblPos val="outEnd"/>
              <c:showVal val="1"/>
            </c:dLbl>
            <c:dLbl>
              <c:idx val="1"/>
              <c:layout/>
              <c:dLblPos val="outEnd"/>
              <c:showVal val="1"/>
            </c:dLbl>
            <c:dLbl>
              <c:idx val="2"/>
              <c:dLblPos val="outEnd"/>
              <c:showVal val="1"/>
            </c:dLbl>
            <c:dLbl>
              <c:idx val="3"/>
              <c:layout/>
              <c:dLblPos val="outEnd"/>
              <c:showVal val="1"/>
            </c:dLbl>
            <c:showVal val="1"/>
          </c:dLbls>
          <c:cat>
            <c:strRef>
              <c:f>'Pivot Tables'!$A$5:$A$8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Tables'!$F$5:$F$8</c:f>
              <c:numCache>
                <c:formatCode>General</c:formatCode>
                <c:ptCount val="4"/>
                <c:pt idx="1">
                  <c:v>1.0</c:v>
                </c:pt>
                <c:pt idx="3">
                  <c:v>36.0</c:v>
                </c:pt>
              </c:numCache>
            </c:numRef>
          </c:val>
        </c:ser>
        <c:ser>
          <c:idx val="3"/>
          <c:order val="1"/>
          <c:tx>
            <c:strRef>
              <c:f>'Pivot Tables'!$E$4</c:f>
              <c:strCache>
                <c:ptCount val="1"/>
                <c:pt idx="0">
                  <c:v>K</c:v>
                </c:pt>
              </c:strCache>
            </c:strRef>
          </c:tx>
          <c:spPr>
            <a:solidFill>
              <a:srgbClr val="95B2E3"/>
            </a:solidFill>
          </c:spPr>
          <c:dLbls>
            <c:showVal val="1"/>
          </c:dLbls>
          <c:cat>
            <c:strRef>
              <c:f>'Pivot Tables'!$A$5:$A$8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Tables'!$E$5:$E$8</c:f>
              <c:numCache>
                <c:formatCode>General</c:formatCode>
                <c:ptCount val="4"/>
                <c:pt idx="0">
                  <c:v>31.0</c:v>
                </c:pt>
                <c:pt idx="1">
                  <c:v>20.0</c:v>
                </c:pt>
                <c:pt idx="2">
                  <c:v>7.0</c:v>
                </c:pt>
                <c:pt idx="3">
                  <c:v>17.0</c:v>
                </c:pt>
              </c:numCache>
            </c:numRef>
          </c:val>
        </c:ser>
        <c:ser>
          <c:idx val="0"/>
          <c:order val="2"/>
          <c:tx>
            <c:strRef>
              <c:f>'Pivot Tables'!$B$4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Lbls>
            <c:showVal val="1"/>
          </c:dLbls>
          <c:cat>
            <c:strRef>
              <c:f>'Pivot Tables'!$A$5:$A$8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Tables'!$B$5:$B$8</c:f>
              <c:numCache>
                <c:formatCode>General</c:formatCode>
                <c:ptCount val="4"/>
                <c:pt idx="0">
                  <c:v>31.0</c:v>
                </c:pt>
                <c:pt idx="1">
                  <c:v>20.0</c:v>
                </c:pt>
                <c:pt idx="2">
                  <c:v>24.0</c:v>
                </c:pt>
                <c:pt idx="3">
                  <c:v>15.0</c:v>
                </c:pt>
              </c:numCache>
            </c:numRef>
          </c:val>
        </c:ser>
        <c:ser>
          <c:idx val="1"/>
          <c:order val="3"/>
          <c:tx>
            <c:strRef>
              <c:f>'Pivot Tables'!$C$4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F96D"/>
            </a:solidFill>
          </c:spPr>
          <c:dLbls>
            <c:showVal val="1"/>
          </c:dLbls>
          <c:cat>
            <c:strRef>
              <c:f>'Pivot Tables'!$A$5:$A$8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Tables'!$C$5:$C$8</c:f>
              <c:numCache>
                <c:formatCode>General</c:formatCode>
                <c:ptCount val="4"/>
                <c:pt idx="0">
                  <c:v>20.0</c:v>
                </c:pt>
                <c:pt idx="1">
                  <c:v>31.0</c:v>
                </c:pt>
                <c:pt idx="2">
                  <c:v>16.0</c:v>
                </c:pt>
                <c:pt idx="3">
                  <c:v>9.0</c:v>
                </c:pt>
              </c:numCache>
            </c:numRef>
          </c:val>
        </c:ser>
        <c:ser>
          <c:idx val="2"/>
          <c:order val="4"/>
          <c:tx>
            <c:strRef>
              <c:f>'Pivot Tables'!$D$4</c:f>
              <c:strCache>
                <c:ptCount val="1"/>
                <c:pt idx="0">
                  <c:v>3</c:v>
                </c:pt>
              </c:strCache>
            </c:strRef>
          </c:tx>
          <c:dLbls>
            <c:dLbl>
              <c:idx val="0"/>
              <c:dLblPos val="outEnd"/>
              <c:showVal val="1"/>
            </c:dLbl>
            <c:dLbl>
              <c:idx val="1"/>
              <c:layout/>
              <c:dLblPos val="outEnd"/>
              <c:showVal val="1"/>
            </c:dLbl>
            <c:dLbl>
              <c:idx val="2"/>
              <c:layout/>
              <c:dLblPos val="outEnd"/>
              <c:showVal val="1"/>
            </c:dLbl>
            <c:dLbl>
              <c:idx val="3"/>
              <c:layout/>
              <c:dLblPos val="outEnd"/>
              <c:showVal val="1"/>
            </c:dLbl>
            <c:showVal val="1"/>
          </c:dLbls>
          <c:cat>
            <c:strRef>
              <c:f>'Pivot Tables'!$A$5:$A$8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Tables'!$D$5:$D$8</c:f>
              <c:numCache>
                <c:formatCode>General</c:formatCode>
                <c:ptCount val="4"/>
                <c:pt idx="1">
                  <c:v>39.0</c:v>
                </c:pt>
                <c:pt idx="2">
                  <c:v>7.0</c:v>
                </c:pt>
                <c:pt idx="3">
                  <c:v>6.0</c:v>
                </c:pt>
              </c:numCache>
            </c:numRef>
          </c:val>
        </c:ser>
        <c:dLbls>
          <c:showVal val="1"/>
        </c:dLbls>
        <c:axId val="500435288"/>
        <c:axId val="502325208"/>
      </c:barChart>
      <c:catAx>
        <c:axId val="50043528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Calibri (Body)"/>
                <a:cs typeface="Calibri (Body)"/>
              </a:defRPr>
            </a:pPr>
            <a:endParaRPr lang="en-US"/>
          </a:p>
        </c:txPr>
        <c:crossAx val="502325208"/>
        <c:crosses val="autoZero"/>
        <c:auto val="1"/>
        <c:lblAlgn val="ctr"/>
        <c:lblOffset val="100"/>
      </c:catAx>
      <c:valAx>
        <c:axId val="502325208"/>
        <c:scaling>
          <c:orientation val="minMax"/>
        </c:scaling>
        <c:axPos val="l"/>
        <c:majorGridlines/>
        <c:numFmt formatCode="General" sourceLinked="1"/>
        <c:tickLblPos val="nextTo"/>
        <c:crossAx val="50043528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Fall Benchmark Status by Location</a:t>
            </a:r>
          </a:p>
        </c:rich>
      </c:tx>
      <c:layout/>
    </c:title>
    <c:plotArea>
      <c:layout/>
      <c:barChart>
        <c:barDir val="bar"/>
        <c:grouping val="stacked"/>
        <c:ser>
          <c:idx val="1"/>
          <c:order val="0"/>
          <c:tx>
            <c:strRef>
              <c:f>'ORF 2nd3rd'!$M$6</c:f>
              <c:strCache>
                <c:ptCount val="1"/>
                <c:pt idx="0">
                  <c:v>low risk</c:v>
                </c:pt>
              </c:strCache>
            </c:strRef>
          </c:tx>
          <c:spPr>
            <a:solidFill>
              <a:srgbClr val="19911C"/>
            </a:solidFill>
            <a:ln w="9525" cap="flat" cmpd="sng" algn="ctr">
              <a:solidFill>
                <a:srgbClr val="19911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0"/>
              <c:layout/>
              <c:dLblPos val="ctr"/>
              <c:showVal val="1"/>
            </c:dLbl>
            <c:dLbl>
              <c:idx val="1"/>
              <c:layout/>
              <c:dLblPos val="ctr"/>
              <c:showVal val="1"/>
            </c:dLbl>
            <c:dLbl>
              <c:idx val="2"/>
              <c:layout/>
              <c:dLblPos val="ctr"/>
              <c:showVal val="1"/>
            </c:dLbl>
            <c:dLbl>
              <c:idx val="3"/>
              <c:layout/>
              <c:dLblPos val="ctr"/>
              <c:showVal val="1"/>
            </c:dLbl>
            <c:showVal val="1"/>
          </c:dLbls>
          <c:cat>
            <c:strRef>
              <c:f>'ORF 2nd3rd'!$K$7:$K$10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'ORF 2nd3rd'!$M$7:$M$10</c:f>
              <c:numCache>
                <c:formatCode>General</c:formatCode>
                <c:ptCount val="4"/>
                <c:pt idx="0">
                  <c:v>11.0</c:v>
                </c:pt>
                <c:pt idx="1">
                  <c:v>40.0</c:v>
                </c:pt>
                <c:pt idx="2">
                  <c:v>14.0</c:v>
                </c:pt>
                <c:pt idx="3">
                  <c:v>6.0</c:v>
                </c:pt>
              </c:numCache>
            </c:numRef>
          </c:val>
        </c:ser>
        <c:ser>
          <c:idx val="2"/>
          <c:order val="1"/>
          <c:tx>
            <c:strRef>
              <c:f>'ORF 2nd3rd'!$N$6</c:f>
              <c:strCache>
                <c:ptCount val="1"/>
                <c:pt idx="0">
                  <c:v>some risk</c:v>
                </c:pt>
              </c:strCache>
            </c:strRef>
          </c:tx>
          <c:spPr>
            <a:solidFill>
              <a:srgbClr val="3366FF"/>
            </a:solidFill>
            <a:ln w="9525" cap="flat" cmpd="sng" algn="ctr">
              <a:solidFill>
                <a:srgbClr val="3366FF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Val val="1"/>
          </c:dLbls>
          <c:cat>
            <c:strRef>
              <c:f>'ORF 2nd3rd'!$K$7:$K$10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'ORF 2nd3rd'!$N$7:$N$10</c:f>
              <c:numCache>
                <c:formatCode>General</c:formatCode>
                <c:ptCount val="4"/>
                <c:pt idx="0">
                  <c:v>3.0</c:v>
                </c:pt>
                <c:pt idx="1">
                  <c:v>10.0</c:v>
                </c:pt>
                <c:pt idx="2">
                  <c:v>5.0</c:v>
                </c:pt>
                <c:pt idx="3">
                  <c:v>5.0</c:v>
                </c:pt>
              </c:numCache>
            </c:numRef>
          </c:val>
        </c:ser>
        <c:ser>
          <c:idx val="0"/>
          <c:order val="2"/>
          <c:tx>
            <c:strRef>
              <c:f>'ORF 2nd3rd'!$L$6</c:f>
              <c:strCache>
                <c:ptCount val="1"/>
                <c:pt idx="0">
                  <c:v>at risk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howVal val="1"/>
          </c:dLbls>
          <c:cat>
            <c:strRef>
              <c:f>'ORF 2nd3rd'!$K$7:$K$10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'ORF 2nd3rd'!$L$7:$L$10</c:f>
              <c:numCache>
                <c:formatCode>General</c:formatCode>
                <c:ptCount val="4"/>
                <c:pt idx="0">
                  <c:v>1.0</c:v>
                </c:pt>
                <c:pt idx="1">
                  <c:v>8.0</c:v>
                </c:pt>
                <c:pt idx="2">
                  <c:v>5.0</c:v>
                </c:pt>
                <c:pt idx="3">
                  <c:v>4.0</c:v>
                </c:pt>
              </c:numCache>
            </c:numRef>
          </c:val>
        </c:ser>
        <c:dLbls>
          <c:showVal val="1"/>
        </c:dLbls>
        <c:overlap val="100"/>
        <c:axId val="425597560"/>
        <c:axId val="550924216"/>
      </c:barChart>
      <c:catAx>
        <c:axId val="42559756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550924216"/>
        <c:crosses val="autoZero"/>
        <c:auto val="1"/>
        <c:lblAlgn val="ctr"/>
        <c:lblOffset val="100"/>
      </c:catAx>
      <c:valAx>
        <c:axId val="550924216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Number of 2nd and 3rd Grade Students</a:t>
                </a:r>
              </a:p>
            </c:rich>
          </c:tx>
          <c:layout/>
        </c:title>
        <c:numFmt formatCode="General" sourceLinked="1"/>
        <c:tickLblPos val="nextTo"/>
        <c:crossAx val="42559756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/>
              <a:t>Status Percentages of </a:t>
            </a:r>
            <a:r>
              <a:rPr lang="en-US" dirty="0" smtClean="0"/>
              <a:t>Second and Third </a:t>
            </a:r>
            <a:r>
              <a:rPr lang="en-US" dirty="0"/>
              <a:t>Graders</a:t>
            </a:r>
          </a:p>
        </c:rich>
      </c:tx>
      <c:layout/>
    </c:title>
    <c:plotArea>
      <c:layout/>
      <c:pieChart>
        <c:varyColors val="1"/>
        <c:ser>
          <c:idx val="4"/>
          <c:order val="0"/>
          <c:tx>
            <c:strRef>
              <c:f>'ORF 2nd3rd'!$K$11</c:f>
              <c:strCache>
                <c:ptCount val="1"/>
                <c:pt idx="0">
                  <c:v>Grand Total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Pt>
            <c:idx val="0"/>
            <c:spPr>
              <a:solidFill>
                <a:srgbClr val="FF0000"/>
              </a:soli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spPr>
              <a:solidFill>
                <a:srgbClr val="19911C"/>
              </a:solidFill>
              <a:ln w="9525" cap="flat" cmpd="sng" algn="ctr">
                <a:solidFill>
                  <a:srgbClr val="19911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spPr>
              <a:solidFill>
                <a:srgbClr val="3366FF"/>
              </a:solidFill>
              <a:ln w="9525" cap="flat" cmpd="sng" algn="ctr">
                <a:solidFill>
                  <a:srgbClr val="3366FF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</c:dLbls>
          <c:cat>
            <c:strRef>
              <c:f>'ORF 2nd3rd'!$L$6:$N$6</c:f>
              <c:strCache>
                <c:ptCount val="3"/>
                <c:pt idx="0">
                  <c:v>at risk</c:v>
                </c:pt>
                <c:pt idx="1">
                  <c:v>low risk</c:v>
                </c:pt>
                <c:pt idx="2">
                  <c:v>some risk</c:v>
                </c:pt>
              </c:strCache>
            </c:strRef>
          </c:cat>
          <c:val>
            <c:numRef>
              <c:f>'ORF 2nd3rd'!$L$11:$N$11</c:f>
              <c:numCache>
                <c:formatCode>General</c:formatCode>
                <c:ptCount val="3"/>
                <c:pt idx="0">
                  <c:v>18.0</c:v>
                </c:pt>
                <c:pt idx="1">
                  <c:v>71.0</c:v>
                </c:pt>
                <c:pt idx="2">
                  <c:v>23.0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Fall </a:t>
            </a:r>
            <a:r>
              <a:rPr lang="en-US" dirty="0"/>
              <a:t>Benchmark </a:t>
            </a:r>
            <a:r>
              <a:rPr lang="en-US" dirty="0" smtClean="0"/>
              <a:t>Status by </a:t>
            </a:r>
            <a:r>
              <a:rPr lang="en-US" dirty="0"/>
              <a:t>Location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16273147522618"/>
          <c:y val="0.16818679909142"/>
          <c:w val="0.619760018283972"/>
          <c:h val="0.60870795822708"/>
        </c:manualLayout>
      </c:layout>
      <c:barChart>
        <c:barDir val="bar"/>
        <c:grouping val="stacked"/>
        <c:ser>
          <c:idx val="1"/>
          <c:order val="0"/>
          <c:tx>
            <c:strRef>
              <c:f>'RTF 2nd3rd'!$K$4</c:f>
              <c:strCache>
                <c:ptCount val="1"/>
                <c:pt idx="0">
                  <c:v>low risk</c:v>
                </c:pt>
              </c:strCache>
            </c:strRef>
          </c:tx>
          <c:spPr>
            <a:solidFill>
              <a:srgbClr val="19911C"/>
            </a:solidFill>
            <a:ln w="9525" cap="flat" cmpd="sng" algn="ctr">
              <a:solidFill>
                <a:srgbClr val="19911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0"/>
              <c:layout/>
              <c:dLblPos val="ctr"/>
              <c:showVal val="1"/>
            </c:dLbl>
            <c:dLbl>
              <c:idx val="1"/>
              <c:layout/>
              <c:dLblPos val="ctr"/>
              <c:showVal val="1"/>
            </c:dLbl>
            <c:dLbl>
              <c:idx val="2"/>
              <c:layout/>
              <c:dLblPos val="ctr"/>
              <c:showVal val="1"/>
            </c:dLbl>
            <c:dLbl>
              <c:idx val="3"/>
              <c:dLblPos val="ctr"/>
              <c:showVal val="1"/>
            </c:dLbl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'RTF 2nd3rd'!$I$5:$I$7</c:f>
              <c:strCache>
                <c:ptCount val="3"/>
                <c:pt idx="0">
                  <c:v>NE</c:v>
                </c:pt>
                <c:pt idx="1">
                  <c:v>NH</c:v>
                </c:pt>
                <c:pt idx="2">
                  <c:v>SD</c:v>
                </c:pt>
              </c:strCache>
            </c:strRef>
          </c:cat>
          <c:val>
            <c:numRef>
              <c:f>'RTF 2nd3rd'!$K$5:$K$7</c:f>
              <c:numCache>
                <c:formatCode>General</c:formatCode>
                <c:ptCount val="3"/>
                <c:pt idx="0">
                  <c:v>50.0</c:v>
                </c:pt>
                <c:pt idx="1">
                  <c:v>19.0</c:v>
                </c:pt>
                <c:pt idx="2">
                  <c:v>3.0</c:v>
                </c:pt>
              </c:numCache>
            </c:numRef>
          </c:val>
        </c:ser>
        <c:ser>
          <c:idx val="2"/>
          <c:order val="1"/>
          <c:tx>
            <c:strRef>
              <c:f>'RTF 2nd3rd'!$L$4</c:f>
              <c:strCache>
                <c:ptCount val="1"/>
                <c:pt idx="0">
                  <c:v>some risk</c:v>
                </c:pt>
              </c:strCache>
            </c:strRef>
          </c:tx>
          <c:spPr>
            <a:solidFill>
              <a:srgbClr val="3366FF"/>
            </a:solidFill>
            <a:ln w="9525" cap="flat" cmpd="sng" algn="ctr">
              <a:solidFill>
                <a:srgbClr val="3366FF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txPr>
              <a:bodyPr/>
              <a:lstStyle/>
              <a:p>
                <a:pPr>
                  <a:defRPr sz="1200" b="0"/>
                </a:pPr>
                <a:endParaRPr lang="en-US"/>
              </a:p>
            </c:txPr>
            <c:showVal val="1"/>
          </c:dLbls>
          <c:cat>
            <c:strRef>
              <c:f>'RTF 2nd3rd'!$I$5:$I$7</c:f>
              <c:strCache>
                <c:ptCount val="3"/>
                <c:pt idx="0">
                  <c:v>NE</c:v>
                </c:pt>
                <c:pt idx="1">
                  <c:v>NH</c:v>
                </c:pt>
                <c:pt idx="2">
                  <c:v>SD</c:v>
                </c:pt>
              </c:strCache>
            </c:strRef>
          </c:cat>
          <c:val>
            <c:numRef>
              <c:f>'RTF 2nd3rd'!$L$5:$L$7</c:f>
              <c:numCache>
                <c:formatCode>General</c:formatCode>
                <c:ptCount val="3"/>
                <c:pt idx="0">
                  <c:v>5.0</c:v>
                </c:pt>
                <c:pt idx="1">
                  <c:v>3.0</c:v>
                </c:pt>
                <c:pt idx="2">
                  <c:v>8.0</c:v>
                </c:pt>
              </c:numCache>
            </c:numRef>
          </c:val>
        </c:ser>
        <c:ser>
          <c:idx val="0"/>
          <c:order val="2"/>
          <c:tx>
            <c:strRef>
              <c:f>'RTF 2nd3rd'!$J$4</c:f>
              <c:strCache>
                <c:ptCount val="1"/>
                <c:pt idx="0">
                  <c:v>at risk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  <c:showVal val="1"/>
          </c:dLbls>
          <c:cat>
            <c:strRef>
              <c:f>'RTF 2nd3rd'!$I$5:$I$7</c:f>
              <c:strCache>
                <c:ptCount val="3"/>
                <c:pt idx="0">
                  <c:v>NE</c:v>
                </c:pt>
                <c:pt idx="1">
                  <c:v>NH</c:v>
                </c:pt>
                <c:pt idx="2">
                  <c:v>SD</c:v>
                </c:pt>
              </c:strCache>
            </c:strRef>
          </c:cat>
          <c:val>
            <c:numRef>
              <c:f>'RTF 2nd3rd'!$J$5:$J$7</c:f>
              <c:numCache>
                <c:formatCode>General</c:formatCode>
                <c:ptCount val="3"/>
                <c:pt idx="0">
                  <c:v>3.0</c:v>
                </c:pt>
                <c:pt idx="1">
                  <c:v>2.0</c:v>
                </c:pt>
                <c:pt idx="2">
                  <c:v>4.0</c:v>
                </c:pt>
              </c:numCache>
            </c:numRef>
          </c:val>
        </c:ser>
        <c:dLbls>
          <c:showVal val="1"/>
        </c:dLbls>
        <c:overlap val="100"/>
        <c:axId val="440530952"/>
        <c:axId val="446303528"/>
      </c:barChart>
      <c:catAx>
        <c:axId val="440530952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46303528"/>
        <c:crosses val="autoZero"/>
        <c:auto val="1"/>
        <c:lblAlgn val="ctr"/>
        <c:lblOffset val="100"/>
      </c:catAx>
      <c:valAx>
        <c:axId val="446303528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Number of Second</a:t>
                </a:r>
                <a:r>
                  <a:rPr lang="en-US" sz="1200" baseline="0"/>
                  <a:t> and Third Grade </a:t>
                </a:r>
                <a:r>
                  <a:rPr lang="en-US" sz="1200"/>
                  <a:t>Students</a:t>
                </a:r>
              </a:p>
            </c:rich>
          </c:tx>
          <c:layout/>
        </c:title>
        <c:numFmt formatCode="General" sourceLinked="1"/>
        <c:tickLblPos val="nextTo"/>
        <c:crossAx val="44053095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Status</a:t>
            </a:r>
            <a:r>
              <a:rPr lang="en-US" baseline="0"/>
              <a:t> Percentages</a:t>
            </a:r>
            <a:r>
              <a:rPr lang="en-US"/>
              <a:t> of Second and </a:t>
            </a:r>
            <a:r>
              <a:rPr lang="en-US" baseline="0"/>
              <a:t>Third</a:t>
            </a:r>
            <a:r>
              <a:rPr lang="en-US"/>
              <a:t> Graders</a:t>
            </a:r>
          </a:p>
        </c:rich>
      </c:tx>
      <c:layout/>
    </c:title>
    <c:plotArea>
      <c:layout/>
      <c:pieChart>
        <c:varyColors val="1"/>
        <c:ser>
          <c:idx val="4"/>
          <c:order val="0"/>
          <c:tx>
            <c:strRef>
              <c:f>'RTF 2nd3rd'!$I$9</c:f>
              <c:strCache>
                <c:ptCount val="1"/>
                <c:pt idx="0">
                  <c:v>Grand Total</c:v>
                </c:pt>
              </c:strCache>
            </c:strRef>
          </c:tx>
          <c:dPt>
            <c:idx val="1"/>
            <c:spPr>
              <a:solidFill>
                <a:srgbClr val="19911C"/>
              </a:solidFill>
              <a:ln>
                <a:solidFill>
                  <a:srgbClr val="19911C"/>
                </a:solidFill>
              </a:ln>
            </c:spPr>
          </c:dPt>
          <c:dPt>
            <c:idx val="2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dPt>
          <c:dLbls>
            <c:dLbl>
              <c:idx val="0"/>
              <c:layout>
                <c:manualLayout>
                  <c:x val="0.0043300636300902"/>
                  <c:y val="0.050074619323417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0783340177554623"/>
                  <c:y val="-0.201066064105487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0178752714756847"/>
                  <c:y val="0.0456417224928387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</c:dLbls>
          <c:cat>
            <c:strRef>
              <c:f>'RTF 2nd3rd'!$J$4:$L$4</c:f>
              <c:strCache>
                <c:ptCount val="3"/>
                <c:pt idx="0">
                  <c:v>at risk</c:v>
                </c:pt>
                <c:pt idx="1">
                  <c:v>low risk</c:v>
                </c:pt>
                <c:pt idx="2">
                  <c:v>some risk</c:v>
                </c:pt>
              </c:strCache>
            </c:strRef>
          </c:cat>
          <c:val>
            <c:numRef>
              <c:f>'RTF 2nd3rd'!$J$9:$L$9</c:f>
              <c:numCache>
                <c:formatCode>General</c:formatCode>
                <c:ptCount val="3"/>
                <c:pt idx="0">
                  <c:v>9.0</c:v>
                </c:pt>
                <c:pt idx="1">
                  <c:v>86.0</c:v>
                </c:pt>
                <c:pt idx="2">
                  <c:v>17.0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pieChart>
        <c:varyColors val="1"/>
        <c:ser>
          <c:idx val="4"/>
          <c:order val="0"/>
          <c:tx>
            <c:strRef>
              <c:f>'Pivot Tables'!$A$20</c:f>
              <c:strCache>
                <c:ptCount val="1"/>
                <c:pt idx="0">
                  <c:v>Grand Total</c:v>
                </c:pt>
              </c:strCache>
            </c:strRef>
          </c:tx>
          <c:dPt>
            <c:idx val="5"/>
            <c:spPr>
              <a:solidFill>
                <a:srgbClr val="8E2FFF"/>
              </a:solidFill>
            </c:spPr>
          </c:dPt>
          <c:dLbls>
            <c:dLbl>
              <c:idx val="0"/>
              <c:layout>
                <c:manualLayout>
                  <c:x val="0.0993619075917397"/>
                  <c:y val="0.0302007387965393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'Pivot Tables'!$B$15:$H$15</c:f>
              <c:strCache>
                <c:ptCount val="7"/>
                <c:pt idx="0">
                  <c:v>Asian</c:v>
                </c:pt>
                <c:pt idx="1">
                  <c:v>Black</c:v>
                </c:pt>
                <c:pt idx="2">
                  <c:v>Hispanic/Latino</c:v>
                </c:pt>
                <c:pt idx="3">
                  <c:v>Mixed</c:v>
                </c:pt>
                <c:pt idx="4">
                  <c:v>Native</c:v>
                </c:pt>
                <c:pt idx="5">
                  <c:v>Other</c:v>
                </c:pt>
                <c:pt idx="6">
                  <c:v>White</c:v>
                </c:pt>
              </c:strCache>
            </c:strRef>
          </c:cat>
          <c:val>
            <c:numRef>
              <c:f>'Pivot Tables'!$B$20:$H$20</c:f>
              <c:numCache>
                <c:formatCode>General</c:formatCode>
                <c:ptCount val="7"/>
                <c:pt idx="0">
                  <c:v>2.0</c:v>
                </c:pt>
                <c:pt idx="1">
                  <c:v>146.0</c:v>
                </c:pt>
                <c:pt idx="2">
                  <c:v>43.0</c:v>
                </c:pt>
                <c:pt idx="3">
                  <c:v>29.0</c:v>
                </c:pt>
                <c:pt idx="4">
                  <c:v>14.0</c:v>
                </c:pt>
                <c:pt idx="5">
                  <c:v>5.0</c:v>
                </c:pt>
                <c:pt idx="6">
                  <c:v>92.0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autoTitleDeleted val="1"/>
    <c:plotArea>
      <c:layout/>
      <c:barChart>
        <c:barDir val="col"/>
        <c:grouping val="stacked"/>
        <c:ser>
          <c:idx val="1"/>
          <c:order val="0"/>
          <c:tx>
            <c:strRef>
              <c:f>'Pivot Tables'!$C$15</c:f>
              <c:strCache>
                <c:ptCount val="1"/>
                <c:pt idx="0">
                  <c:v>Black</c:v>
                </c:pt>
              </c:strCache>
            </c:strRef>
          </c:tx>
          <c:dLbls>
            <c:showVal val="1"/>
          </c:dLbls>
          <c:cat>
            <c:strRef>
              <c:f>'Pivot Tables'!$A$16:$A$19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Tables'!$C$16:$C$19</c:f>
              <c:numCache>
                <c:formatCode>General</c:formatCode>
                <c:ptCount val="4"/>
                <c:pt idx="0">
                  <c:v>59.0</c:v>
                </c:pt>
                <c:pt idx="1">
                  <c:v>80.0</c:v>
                </c:pt>
                <c:pt idx="2">
                  <c:v>4.0</c:v>
                </c:pt>
                <c:pt idx="3">
                  <c:v>3.0</c:v>
                </c:pt>
              </c:numCache>
            </c:numRef>
          </c:val>
        </c:ser>
        <c:ser>
          <c:idx val="2"/>
          <c:order val="1"/>
          <c:tx>
            <c:strRef>
              <c:f>'Pivot Tables'!$D$15</c:f>
              <c:strCache>
                <c:ptCount val="1"/>
                <c:pt idx="0">
                  <c:v>Hispanic/Latino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'Pivot Tables'!$A$16:$A$19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Tables'!$D$16:$D$19</c:f>
              <c:numCache>
                <c:formatCode>General</c:formatCode>
                <c:ptCount val="4"/>
                <c:pt idx="0">
                  <c:v>7.0</c:v>
                </c:pt>
                <c:pt idx="1">
                  <c:v>12.0</c:v>
                </c:pt>
                <c:pt idx="2">
                  <c:v>14.0</c:v>
                </c:pt>
                <c:pt idx="3">
                  <c:v>10.0</c:v>
                </c:pt>
              </c:numCache>
            </c:numRef>
          </c:val>
        </c:ser>
        <c:ser>
          <c:idx val="3"/>
          <c:order val="2"/>
          <c:tx>
            <c:strRef>
              <c:f>'Pivot Tables'!$E$15</c:f>
              <c:strCache>
                <c:ptCount val="1"/>
                <c:pt idx="0">
                  <c:v>Mixed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'Pivot Tables'!$A$16:$A$19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Tables'!$E$16:$E$19</c:f>
              <c:numCache>
                <c:formatCode>General</c:formatCode>
                <c:ptCount val="4"/>
                <c:pt idx="0">
                  <c:v>1.0</c:v>
                </c:pt>
                <c:pt idx="1">
                  <c:v>13.0</c:v>
                </c:pt>
                <c:pt idx="2">
                  <c:v>6.0</c:v>
                </c:pt>
                <c:pt idx="3">
                  <c:v>9.0</c:v>
                </c:pt>
              </c:numCache>
            </c:numRef>
          </c:val>
        </c:ser>
        <c:ser>
          <c:idx val="6"/>
          <c:order val="3"/>
          <c:tx>
            <c:strRef>
              <c:f>'Pivot Tables'!$H$15</c:f>
              <c:strCache>
                <c:ptCount val="1"/>
                <c:pt idx="0">
                  <c:v>White</c:v>
                </c:pt>
              </c:strCache>
            </c:strRef>
          </c:tx>
          <c:dLbls>
            <c:showVal val="1"/>
          </c:dLbls>
          <c:cat>
            <c:strRef>
              <c:f>'Pivot Tables'!$A$16:$A$19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Tables'!$H$16:$H$19</c:f>
              <c:numCache>
                <c:formatCode>General</c:formatCode>
                <c:ptCount val="4"/>
                <c:pt idx="0">
                  <c:v>14.0</c:v>
                </c:pt>
                <c:pt idx="1">
                  <c:v>3.0</c:v>
                </c:pt>
                <c:pt idx="2">
                  <c:v>29.0</c:v>
                </c:pt>
                <c:pt idx="3">
                  <c:v>46.0</c:v>
                </c:pt>
              </c:numCache>
            </c:numRef>
          </c:val>
        </c:ser>
        <c:ser>
          <c:idx val="4"/>
          <c:order val="4"/>
          <c:tx>
            <c:strRef>
              <c:f>'Pivot Tables'!$F$15</c:f>
              <c:strCache>
                <c:ptCount val="1"/>
                <c:pt idx="0">
                  <c:v>Native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'Pivot Tables'!$A$16:$A$19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Tables'!$F$16:$F$19</c:f>
              <c:numCache>
                <c:formatCode>General</c:formatCode>
                <c:ptCount val="4"/>
                <c:pt idx="3">
                  <c:v>14.0</c:v>
                </c:pt>
              </c:numCache>
            </c:numRef>
          </c:val>
        </c:ser>
        <c:ser>
          <c:idx val="0"/>
          <c:order val="5"/>
          <c:tx>
            <c:strRef>
              <c:f>'Pivot Tables'!$B$15</c:f>
              <c:strCache>
                <c:ptCount val="1"/>
                <c:pt idx="0">
                  <c:v>Asian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'Pivot Tables'!$A$16:$A$19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Tables'!$B$16:$B$19</c:f>
              <c:numCache>
                <c:formatCode>General</c:formatCode>
                <c:ptCount val="4"/>
                <c:pt idx="0">
                  <c:v>1.0</c:v>
                </c:pt>
                <c:pt idx="3">
                  <c:v>1.0</c:v>
                </c:pt>
              </c:numCache>
            </c:numRef>
          </c:val>
        </c:ser>
        <c:ser>
          <c:idx val="5"/>
          <c:order val="6"/>
          <c:tx>
            <c:strRef>
              <c:f>'Pivot Tables'!$G$15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8E2FFF"/>
            </a:solidFill>
          </c:spPr>
          <c:dLbls>
            <c:dLbl>
              <c:idx val="2"/>
              <c:spPr/>
              <c:txPr>
                <a:bodyPr/>
                <a:lstStyle/>
                <a:p>
                  <a:pPr>
                    <a:defRPr b="0"/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Val val="1"/>
          </c:dLbls>
          <c:cat>
            <c:strRef>
              <c:f>'Pivot Tables'!$A$16:$A$19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'Pivot Tables'!$G$16:$G$19</c:f>
              <c:numCache>
                <c:formatCode>General</c:formatCode>
                <c:ptCount val="4"/>
                <c:pt idx="1">
                  <c:v>4.0</c:v>
                </c:pt>
                <c:pt idx="2">
                  <c:v>1.0</c:v>
                </c:pt>
              </c:numCache>
            </c:numRef>
          </c:val>
        </c:ser>
        <c:dLbls>
          <c:showVal val="1"/>
        </c:dLbls>
        <c:overlap val="100"/>
        <c:axId val="451744968"/>
        <c:axId val="501752856"/>
      </c:barChart>
      <c:catAx>
        <c:axId val="451744968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501752856"/>
        <c:crosses val="autoZero"/>
        <c:auto val="1"/>
        <c:lblAlgn val="ctr"/>
        <c:lblOffset val="100"/>
      </c:catAx>
      <c:valAx>
        <c:axId val="501752856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Number of Students</a:t>
                </a:r>
              </a:p>
            </c:rich>
          </c:tx>
          <c:layout/>
        </c:title>
        <c:numFmt formatCode="General" sourceLinked="1"/>
        <c:tickLblPos val="nextTo"/>
        <c:crossAx val="45174496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'Pivot Tables'!$A$51</c:f>
              <c:strCache>
                <c:ptCount val="1"/>
                <c:pt idx="0">
                  <c:v>FL</c:v>
                </c:pt>
              </c:strCache>
            </c:strRef>
          </c:tx>
          <c:spPr>
            <a:solidFill>
              <a:srgbClr val="0000FF"/>
            </a:solidFill>
          </c:spPr>
          <c:cat>
            <c:strRef>
              <c:f>'Pivot Tables'!$B$50:$C$50</c:f>
              <c:strCache>
                <c:ptCount val="2"/>
                <c:pt idx="0">
                  <c:v>Low SES</c:v>
                </c:pt>
                <c:pt idx="1">
                  <c:v>1 Parent Household</c:v>
                </c:pt>
              </c:strCache>
            </c:strRef>
          </c:cat>
          <c:val>
            <c:numRef>
              <c:f>'Pivot Tables'!$B$51:$C$51</c:f>
              <c:numCache>
                <c:formatCode>0%</c:formatCode>
                <c:ptCount val="2"/>
                <c:pt idx="0">
                  <c:v>0.926829268292683</c:v>
                </c:pt>
                <c:pt idx="1">
                  <c:v>0.682926829268293</c:v>
                </c:pt>
              </c:numCache>
            </c:numRef>
          </c:val>
        </c:ser>
        <c:ser>
          <c:idx val="1"/>
          <c:order val="1"/>
          <c:tx>
            <c:strRef>
              <c:f>'Pivot Tables'!$A$52</c:f>
              <c:strCache>
                <c:ptCount val="1"/>
                <c:pt idx="0">
                  <c:v>NE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'Pivot Tables'!$B$50:$C$50</c:f>
              <c:strCache>
                <c:ptCount val="2"/>
                <c:pt idx="0">
                  <c:v>Low SES</c:v>
                </c:pt>
                <c:pt idx="1">
                  <c:v>1 Parent Household</c:v>
                </c:pt>
              </c:strCache>
            </c:strRef>
          </c:cat>
          <c:val>
            <c:numRef>
              <c:f>'Pivot Tables'!$B$52:$C$52</c:f>
              <c:numCache>
                <c:formatCode>0%</c:formatCode>
                <c:ptCount val="2"/>
                <c:pt idx="0">
                  <c:v>0.607142857142857</c:v>
                </c:pt>
                <c:pt idx="1">
                  <c:v>0.821428571428572</c:v>
                </c:pt>
              </c:numCache>
            </c:numRef>
          </c:val>
        </c:ser>
        <c:ser>
          <c:idx val="2"/>
          <c:order val="2"/>
          <c:tx>
            <c:strRef>
              <c:f>'Pivot Tables'!$A$53</c:f>
              <c:strCache>
                <c:ptCount val="1"/>
                <c:pt idx="0">
                  <c:v>NH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'Pivot Tables'!$B$50:$C$50</c:f>
              <c:strCache>
                <c:ptCount val="2"/>
                <c:pt idx="0">
                  <c:v>Low SES</c:v>
                </c:pt>
                <c:pt idx="1">
                  <c:v>1 Parent Household</c:v>
                </c:pt>
              </c:strCache>
            </c:strRef>
          </c:cat>
          <c:val>
            <c:numRef>
              <c:f>'Pivot Tables'!$B$53:$C$53</c:f>
              <c:numCache>
                <c:formatCode>0%</c:formatCode>
                <c:ptCount val="2"/>
                <c:pt idx="0">
                  <c:v>0.851851851851852</c:v>
                </c:pt>
                <c:pt idx="1">
                  <c:v>0.296296296296296</c:v>
                </c:pt>
              </c:numCache>
            </c:numRef>
          </c:val>
        </c:ser>
        <c:ser>
          <c:idx val="3"/>
          <c:order val="3"/>
          <c:tx>
            <c:strRef>
              <c:f>'Pivot Tables'!$A$54</c:f>
              <c:strCache>
                <c:ptCount val="1"/>
                <c:pt idx="0">
                  <c:v>SD</c:v>
                </c:pt>
              </c:strCache>
            </c:strRef>
          </c:tx>
          <c:spPr>
            <a:solidFill>
              <a:srgbClr val="512A62"/>
            </a:solidFill>
          </c:spPr>
          <c:cat>
            <c:strRef>
              <c:f>'Pivot Tables'!$B$50:$C$50</c:f>
              <c:strCache>
                <c:ptCount val="2"/>
                <c:pt idx="0">
                  <c:v>Low SES</c:v>
                </c:pt>
                <c:pt idx="1">
                  <c:v>1 Parent Household</c:v>
                </c:pt>
              </c:strCache>
            </c:strRef>
          </c:cat>
          <c:val>
            <c:numRef>
              <c:f>'Pivot Tables'!$B$54:$C$54</c:f>
              <c:numCache>
                <c:formatCode>0%</c:formatCode>
                <c:ptCount val="2"/>
                <c:pt idx="0">
                  <c:v>0.831325301204819</c:v>
                </c:pt>
                <c:pt idx="1">
                  <c:v>0.518072289156626</c:v>
                </c:pt>
              </c:numCache>
            </c:numRef>
          </c:val>
        </c:ser>
        <c:axId val="430823864"/>
        <c:axId val="452407752"/>
      </c:barChart>
      <c:catAx>
        <c:axId val="430823864"/>
        <c:scaling>
          <c:orientation val="minMax"/>
        </c:scaling>
        <c:axPos val="b"/>
        <c:tickLblPos val="nextTo"/>
        <c:crossAx val="452407752"/>
        <c:crosses val="autoZero"/>
        <c:auto val="1"/>
        <c:lblAlgn val="ctr"/>
        <c:lblOffset val="100"/>
      </c:catAx>
      <c:valAx>
        <c:axId val="452407752"/>
        <c:scaling>
          <c:orientation val="minMax"/>
        </c:scaling>
        <c:axPos val="l"/>
        <c:majorGridlines/>
        <c:numFmt formatCode="0%" sourceLinked="1"/>
        <c:tickLblPos val="nextTo"/>
        <c:crossAx val="43082386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'Pivot Tables'!$B$59</c:f>
              <c:strCache>
                <c:ptCount val="1"/>
                <c:pt idx="0">
                  <c:v>AH</c:v>
                </c:pt>
              </c:strCache>
            </c:strRef>
          </c:tx>
          <c:spPr>
            <a:solidFill>
              <a:srgbClr val="0000FF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Tables'!$C$59:$D$59</c:f>
              <c:numCache>
                <c:formatCode>General</c:formatCode>
                <c:ptCount val="2"/>
                <c:pt idx="0">
                  <c:v>28.0</c:v>
                </c:pt>
              </c:numCache>
            </c:numRef>
          </c:val>
        </c:ser>
        <c:ser>
          <c:idx val="1"/>
          <c:order val="1"/>
          <c:tx>
            <c:strRef>
              <c:f>'Pivot Tables'!$B$60</c:f>
              <c:strCache>
                <c:ptCount val="1"/>
                <c:pt idx="0">
                  <c:v>FTC</c:v>
                </c:pt>
              </c:strCache>
            </c:strRef>
          </c:tx>
          <c:spPr>
            <a:solidFill>
              <a:srgbClr val="3366FF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Tables'!$C$60:$D$60</c:f>
              <c:numCache>
                <c:formatCode>General</c:formatCode>
                <c:ptCount val="2"/>
                <c:pt idx="0">
                  <c:v>27.0</c:v>
                </c:pt>
                <c:pt idx="1">
                  <c:v>27.0</c:v>
                </c:pt>
              </c:numCache>
            </c:numRef>
          </c:val>
        </c:ser>
        <c:ser>
          <c:idx val="3"/>
          <c:order val="2"/>
          <c:tx>
            <c:strRef>
              <c:f>'Pivot Tables'!$B$62</c:f>
              <c:strCache>
                <c:ptCount val="1"/>
                <c:pt idx="0">
                  <c:v>Omaha North</c:v>
                </c:pt>
              </c:strCache>
            </c:strRef>
          </c:tx>
          <c:spPr>
            <a:solidFill>
              <a:srgbClr val="FF0000">
                <a:alpha val="91000"/>
              </a:srgbClr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Tables'!$C$62:$D$62</c:f>
              <c:numCache>
                <c:formatCode>General</c:formatCode>
                <c:ptCount val="2"/>
                <c:pt idx="0">
                  <c:v>36.0</c:v>
                </c:pt>
                <c:pt idx="1">
                  <c:v>54.0</c:v>
                </c:pt>
              </c:numCache>
            </c:numRef>
          </c:val>
        </c:ser>
        <c:ser>
          <c:idx val="4"/>
          <c:order val="3"/>
          <c:tx>
            <c:strRef>
              <c:f>'Pivot Tables'!$B$63</c:f>
              <c:strCache>
                <c:ptCount val="1"/>
                <c:pt idx="0">
                  <c:v>Omaha South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Tables'!$C$63:$D$63</c:f>
              <c:numCache>
                <c:formatCode>General</c:formatCode>
                <c:ptCount val="2"/>
                <c:pt idx="0">
                  <c:v>10.0</c:v>
                </c:pt>
                <c:pt idx="1">
                  <c:v>12.0</c:v>
                </c:pt>
              </c:numCache>
            </c:numRef>
          </c:val>
        </c:ser>
        <c:ser>
          <c:idx val="6"/>
          <c:order val="4"/>
          <c:tx>
            <c:strRef>
              <c:f>'Pivot Tables'!$B$65</c:f>
              <c:strCache>
                <c:ptCount val="1"/>
                <c:pt idx="0">
                  <c:v>Hallsville</c:v>
                </c:pt>
              </c:strCache>
            </c:strRef>
          </c:tx>
          <c:spPr>
            <a:solidFill>
              <a:srgbClr val="008000"/>
            </a:solidFill>
            <a:ln w="9525" cap="flat" cmpd="sng" algn="ctr">
              <a:noFill/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Tables'!$C$65:$D$65</c:f>
              <c:numCache>
                <c:formatCode>General</c:formatCode>
                <c:ptCount val="2"/>
                <c:pt idx="0">
                  <c:v>6.0</c:v>
                </c:pt>
                <c:pt idx="1">
                  <c:v>9.0</c:v>
                </c:pt>
              </c:numCache>
            </c:numRef>
          </c:val>
        </c:ser>
        <c:ser>
          <c:idx val="7"/>
          <c:order val="5"/>
          <c:tx>
            <c:strRef>
              <c:f>'Pivot Tables'!$B$66</c:f>
              <c:strCache>
                <c:ptCount val="1"/>
                <c:pt idx="0">
                  <c:v>McDonough</c:v>
                </c:pt>
              </c:strCache>
            </c:strRef>
          </c:tx>
          <c:spPr>
            <a:solidFill>
              <a:srgbClr val="35F056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Tables'!$C$66:$D$66</c:f>
              <c:numCache>
                <c:formatCode>General</c:formatCode>
                <c:ptCount val="2"/>
                <c:pt idx="0">
                  <c:v>11.0</c:v>
                </c:pt>
                <c:pt idx="1">
                  <c:v>10.0</c:v>
                </c:pt>
              </c:numCache>
            </c:numRef>
          </c:val>
        </c:ser>
        <c:ser>
          <c:idx val="8"/>
          <c:order val="6"/>
          <c:tx>
            <c:strRef>
              <c:f>'Pivot Tables'!$B$67</c:f>
              <c:strCache>
                <c:ptCount val="1"/>
                <c:pt idx="0">
                  <c:v>Varney St</c:v>
                </c:pt>
              </c:strCache>
            </c:strRef>
          </c:tx>
          <c:spPr>
            <a:solidFill>
              <a:srgbClr val="005900"/>
            </a:solidFill>
            <a:ln w="25400" cap="flat" cmpd="sng" algn="ctr">
              <a:noFill/>
              <a:prstDash val="solid"/>
            </a:ln>
            <a:effectLst/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Tables'!$C$67:$D$67</c:f>
              <c:numCache>
                <c:formatCode>General</c:formatCode>
                <c:ptCount val="2"/>
                <c:pt idx="0">
                  <c:v>10.0</c:v>
                </c:pt>
                <c:pt idx="1">
                  <c:v>5.0</c:v>
                </c:pt>
              </c:numCache>
            </c:numRef>
          </c:val>
        </c:ser>
        <c:ser>
          <c:idx val="10"/>
          <c:order val="7"/>
          <c:tx>
            <c:strRef>
              <c:f>'Pivot Tables'!$B$69</c:f>
              <c:strCache>
                <c:ptCount val="1"/>
                <c:pt idx="0">
                  <c:v>Monroe</c:v>
                </c:pt>
              </c:strCache>
            </c:strRef>
          </c:tx>
          <c:spPr>
            <a:solidFill>
              <a:srgbClr val="660066"/>
            </a:solidFill>
            <a:ln w="9525" cap="flat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Tables'!$C$69:$D$69</c:f>
              <c:numCache>
                <c:formatCode>General</c:formatCode>
                <c:ptCount val="2"/>
                <c:pt idx="0">
                  <c:v>13.0</c:v>
                </c:pt>
              </c:numCache>
            </c:numRef>
          </c:val>
        </c:ser>
        <c:ser>
          <c:idx val="11"/>
          <c:order val="8"/>
          <c:tx>
            <c:strRef>
              <c:f>'Pivot Tables'!$B$70</c:f>
              <c:strCache>
                <c:ptCount val="1"/>
                <c:pt idx="0">
                  <c:v>YFS Childcare</c:v>
                </c:pt>
              </c:strCache>
            </c:strRef>
          </c:tx>
          <c:spPr>
            <a:solidFill>
              <a:srgbClr val="8E2FFF"/>
            </a:solidFill>
            <a:ln w="9525" cap="flat" cmpd="sng" algn="ctr">
              <a:noFill/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Tables'!$C$70:$D$70</c:f>
              <c:numCache>
                <c:formatCode>General</c:formatCode>
                <c:ptCount val="2"/>
                <c:pt idx="0">
                  <c:v>30.0</c:v>
                </c:pt>
                <c:pt idx="1">
                  <c:v>9.0</c:v>
                </c:pt>
              </c:numCache>
            </c:numRef>
          </c:val>
        </c:ser>
        <c:ser>
          <c:idx val="12"/>
          <c:order val="9"/>
          <c:tx>
            <c:strRef>
              <c:f>'Pivot Tables'!$B$71</c:f>
              <c:strCache>
                <c:ptCount val="1"/>
                <c:pt idx="0">
                  <c:v>YFS GI</c:v>
                </c:pt>
              </c:strCache>
            </c:strRef>
          </c:tx>
          <c:spPr>
            <a:solidFill>
              <a:srgbClr val="512A62"/>
            </a:solidFill>
            <a:ln w="25400" cap="flat" cmpd="sng" algn="ctr">
              <a:noFill/>
              <a:prstDash val="solid"/>
            </a:ln>
            <a:effectLst/>
          </c:spPr>
          <c:dLbls>
            <c:showVal val="1"/>
          </c:dLbls>
          <c:cat>
            <c:strRef>
              <c:f>'Pivot Tables'!$C$58:$D$58</c:f>
              <c:strCache>
                <c:ptCount val="2"/>
                <c:pt idx="0">
                  <c:v>New Student</c:v>
                </c:pt>
                <c:pt idx="1">
                  <c:v>Returning Student</c:v>
                </c:pt>
              </c:strCache>
            </c:strRef>
          </c:cat>
          <c:val>
            <c:numRef>
              <c:f>'Pivot Tables'!$C$71:$D$71</c:f>
              <c:numCache>
                <c:formatCode>General</c:formatCode>
                <c:ptCount val="2"/>
                <c:pt idx="0">
                  <c:v>15.0</c:v>
                </c:pt>
                <c:pt idx="1">
                  <c:v>16.0</c:v>
                </c:pt>
              </c:numCache>
            </c:numRef>
          </c:val>
        </c:ser>
        <c:dLbls>
          <c:showVal val="1"/>
        </c:dLbls>
        <c:axId val="430150392"/>
        <c:axId val="505351368"/>
      </c:barChart>
      <c:catAx>
        <c:axId val="43015039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Fl = Blue  NE = Red  NE= Green  SD=Purple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505351368"/>
        <c:crosses val="autoZero"/>
        <c:auto val="1"/>
        <c:lblAlgn val="ctr"/>
        <c:lblOffset val="100"/>
      </c:catAx>
      <c:valAx>
        <c:axId val="5053513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Students</a:t>
                </a:r>
              </a:p>
            </c:rich>
          </c:tx>
          <c:layout/>
        </c:title>
        <c:numFmt formatCode="General" sourceLinked="1"/>
        <c:tickLblPos val="nextTo"/>
        <c:crossAx val="4301503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2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 sz="1700"/>
            </a:pPr>
            <a:r>
              <a:rPr lang="en-US" sz="1700"/>
              <a:t>Status Percentages of Kindergarteners</a:t>
            </a:r>
            <a:r>
              <a:rPr lang="en-US" sz="1700" baseline="0"/>
              <a:t> and First Graders</a:t>
            </a:r>
            <a:endParaRPr lang="en-US" sz="1700"/>
          </a:p>
        </c:rich>
      </c:tx>
      <c:layout/>
    </c:title>
    <c:plotArea>
      <c:layout/>
      <c:pieChart>
        <c:varyColors val="1"/>
        <c:ser>
          <c:idx val="4"/>
          <c:order val="0"/>
          <c:tx>
            <c:strRef>
              <c:f>'Letter Naming Fluency 1st'!$H$26</c:f>
              <c:strCache>
                <c:ptCount val="1"/>
                <c:pt idx="0">
                  <c:v>Grade Total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Pt>
            <c:idx val="0"/>
            <c:spPr>
              <a:solidFill>
                <a:srgbClr val="FF0000"/>
              </a:solidFill>
              <a:ln w="9525" cap="flat" cmpd="sng" algn="ctr">
                <a:solidFill>
                  <a:srgbClr val="FF000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spPr>
              <a:solidFill>
                <a:srgbClr val="19911C"/>
              </a:solidFill>
              <a:ln w="9525" cap="flat" cmpd="sng" algn="ctr">
                <a:solidFill>
                  <a:srgbClr val="19911C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2"/>
            <c:spPr>
              <a:solidFill>
                <a:srgbClr val="3366FF"/>
              </a:solidFill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0.032334224800585"/>
                  <c:y val="0.0484186605038498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0.0562315001478717"/>
                  <c:y val="-0.191838503093733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0.0134991191252774"/>
                  <c:y val="0.043922220474841"/>
                </c:manualLayout>
              </c:layout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</c:dLbls>
          <c:cat>
            <c:strRef>
              <c:f>'Letter Naming Fluency 1st'!$I$21:$K$21</c:f>
              <c:strCache>
                <c:ptCount val="3"/>
                <c:pt idx="0">
                  <c:v>at risk</c:v>
                </c:pt>
                <c:pt idx="1">
                  <c:v>low risk</c:v>
                </c:pt>
                <c:pt idx="2">
                  <c:v>some risk</c:v>
                </c:pt>
              </c:strCache>
            </c:strRef>
          </c:cat>
          <c:val>
            <c:numRef>
              <c:f>'Letter Naming Fluency 1st'!$I$26:$K$26</c:f>
              <c:numCache>
                <c:formatCode>General</c:formatCode>
                <c:ptCount val="3"/>
                <c:pt idx="0">
                  <c:v>12.0</c:v>
                </c:pt>
                <c:pt idx="1">
                  <c:v>139.0</c:v>
                </c:pt>
                <c:pt idx="2">
                  <c:v>24.0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Fall Benchmark Status by Location</a:t>
            </a:r>
          </a:p>
        </c:rich>
      </c:tx>
      <c:layout/>
    </c:title>
    <c:plotArea>
      <c:layout/>
      <c:barChart>
        <c:barDir val="bar"/>
        <c:grouping val="stacked"/>
        <c:ser>
          <c:idx val="1"/>
          <c:order val="0"/>
          <c:tx>
            <c:strRef>
              <c:f>'Letter Naming Fluency 1st'!$J$21</c:f>
              <c:strCache>
                <c:ptCount val="1"/>
                <c:pt idx="0">
                  <c:v>low risk</c:v>
                </c:pt>
              </c:strCache>
            </c:strRef>
          </c:tx>
          <c:spPr>
            <a:solidFill>
              <a:srgbClr val="19911C"/>
            </a:solidFill>
            <a:ln w="9525" cap="flat" cmpd="sng" algn="ctr">
              <a:solidFill>
                <a:srgbClr val="19911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0"/>
              <c:layout/>
              <c:dLblPos val="ctr"/>
              <c:showVal val="1"/>
            </c:dLbl>
            <c:dLbl>
              <c:idx val="1"/>
              <c:layout/>
              <c:dLblPos val="ctr"/>
              <c:showVal val="1"/>
            </c:dLbl>
            <c:dLbl>
              <c:idx val="2"/>
              <c:layout/>
              <c:dLblPos val="ctr"/>
              <c:showVal val="1"/>
            </c:dLbl>
            <c:dLbl>
              <c:idx val="3"/>
              <c:layout/>
              <c:dLblPos val="ctr"/>
              <c:showVal val="1"/>
            </c:dLbl>
            <c:showVal val="1"/>
          </c:dLbls>
          <c:cat>
            <c:strRef>
              <c:f>'Letter Naming Fluency 1st'!$H$22:$H$25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'Letter Naming Fluency 1st'!$J$22:$J$25</c:f>
              <c:numCache>
                <c:formatCode>General</c:formatCode>
                <c:ptCount val="4"/>
                <c:pt idx="0">
                  <c:v>46.0</c:v>
                </c:pt>
                <c:pt idx="1">
                  <c:v>34.0</c:v>
                </c:pt>
                <c:pt idx="2">
                  <c:v>32.0</c:v>
                </c:pt>
                <c:pt idx="3">
                  <c:v>27.0</c:v>
                </c:pt>
              </c:numCache>
            </c:numRef>
          </c:val>
        </c:ser>
        <c:ser>
          <c:idx val="0"/>
          <c:order val="1"/>
          <c:tx>
            <c:strRef>
              <c:f>'Letter Naming Fluency 1st'!$K$21</c:f>
              <c:strCache>
                <c:ptCount val="1"/>
                <c:pt idx="0">
                  <c:v>some risk</c:v>
                </c:pt>
              </c:strCache>
            </c:strRef>
          </c:tx>
          <c:spPr>
            <a:solidFill>
              <a:srgbClr val="3366FF"/>
            </a:solidFill>
            <a:ln w="9525" cap="flat" cmpd="sng" algn="ctr">
              <a:solidFill>
                <a:srgbClr val="3366FF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4"/>
              <c:layout>
                <c:manualLayout>
                  <c:x val="0.00233644859813093"/>
                  <c:y val="5.67588902400891E-17"/>
                </c:manualLayout>
              </c:layout>
              <c:showVal val="1"/>
            </c:dLbl>
            <c:spPr>
              <a:noFill/>
              <a:ln w="9525" cap="flat" cmpd="sng" algn="ctr">
                <a:noFill/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  <c:txPr>
              <a:bodyPr/>
              <a:lstStyle/>
              <a:p>
                <a:pPr>
                  <a:defRPr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Val val="1"/>
          </c:dLbls>
          <c:cat>
            <c:strRef>
              <c:f>'Letter Naming Fluency 1st'!$H$22:$H$25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'Letter Naming Fluency 1st'!$K$22:$K$25</c:f>
              <c:numCache>
                <c:formatCode>General</c:formatCode>
                <c:ptCount val="4"/>
                <c:pt idx="0">
                  <c:v>7.0</c:v>
                </c:pt>
                <c:pt idx="1">
                  <c:v>3.0</c:v>
                </c:pt>
                <c:pt idx="2">
                  <c:v>12.0</c:v>
                </c:pt>
                <c:pt idx="3">
                  <c:v>2.0</c:v>
                </c:pt>
              </c:numCache>
            </c:numRef>
          </c:val>
        </c:ser>
        <c:ser>
          <c:idx val="2"/>
          <c:order val="2"/>
          <c:tx>
            <c:strRef>
              <c:f>'Letter Naming Fluency 1st'!$I$21</c:f>
              <c:strCache>
                <c:ptCount val="1"/>
                <c:pt idx="0">
                  <c:v>at risk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chemeClr val="accent2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2"/>
              <c:layout>
                <c:manualLayout>
                  <c:x val="0.00305258375977368"/>
                  <c:y val="0.0"/>
                </c:manualLayout>
              </c:layout>
              <c:showVal val="1"/>
            </c:dLbl>
            <c:spPr>
              <a:solidFill>
                <a:srgbClr val="FF0000"/>
              </a:solidFill>
              <a:ln>
                <a:noFill/>
              </a:ln>
            </c:spPr>
            <c:showVal val="1"/>
          </c:dLbls>
          <c:cat>
            <c:strRef>
              <c:f>'Letter Naming Fluency 1st'!$H$22:$H$25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'Letter Naming Fluency 1st'!$I$22:$I$25</c:f>
              <c:numCache>
                <c:formatCode>General</c:formatCode>
                <c:ptCount val="4"/>
                <c:pt idx="0">
                  <c:v>1.0</c:v>
                </c:pt>
                <c:pt idx="1">
                  <c:v>3.0</c:v>
                </c:pt>
                <c:pt idx="2">
                  <c:v>5.0</c:v>
                </c:pt>
                <c:pt idx="3">
                  <c:v>3.0</c:v>
                </c:pt>
              </c:numCache>
            </c:numRef>
          </c:val>
        </c:ser>
        <c:dLbls>
          <c:showVal val="1"/>
        </c:dLbls>
        <c:overlap val="100"/>
        <c:axId val="427610840"/>
        <c:axId val="443772040"/>
      </c:barChart>
      <c:catAx>
        <c:axId val="427610840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en-US"/>
          </a:p>
        </c:txPr>
        <c:crossAx val="443772040"/>
        <c:crosses val="autoZero"/>
        <c:auto val="1"/>
        <c:lblAlgn val="ctr"/>
        <c:lblOffset val="100"/>
      </c:catAx>
      <c:valAx>
        <c:axId val="443772040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Number of Kindergarten</a:t>
                </a:r>
                <a:r>
                  <a:rPr lang="en-US" sz="1200" baseline="0"/>
                  <a:t> and 1st Grade </a:t>
                </a:r>
                <a:r>
                  <a:rPr lang="en-US" sz="1200"/>
                  <a:t>Students</a:t>
                </a:r>
              </a:p>
            </c:rich>
          </c:tx>
          <c:layout>
            <c:manualLayout>
              <c:xMode val="edge"/>
              <c:yMode val="edge"/>
              <c:x val="0.139370354646349"/>
              <c:y val="0.88167097412432"/>
            </c:manualLayout>
          </c:layout>
        </c:title>
        <c:numFmt formatCode="General" sourceLinked="1"/>
        <c:tickLblPos val="nextTo"/>
        <c:crossAx val="42761084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Fall Benchmark Status by Location</a:t>
            </a:r>
          </a:p>
        </c:rich>
      </c:tx>
      <c:layout/>
    </c:title>
    <c:plotArea>
      <c:layout/>
      <c:barChart>
        <c:barDir val="bar"/>
        <c:grouping val="stacked"/>
        <c:ser>
          <c:idx val="1"/>
          <c:order val="0"/>
          <c:tx>
            <c:strRef>
              <c:f>'Phoneme Seg Fluency 1st'!$K$4</c:f>
              <c:strCache>
                <c:ptCount val="1"/>
                <c:pt idx="0">
                  <c:v>Established</c:v>
                </c:pt>
              </c:strCache>
            </c:strRef>
          </c:tx>
          <c:spPr>
            <a:solidFill>
              <a:srgbClr val="19911C"/>
            </a:solidFill>
            <a:ln w="9525" cap="flat" cmpd="sng" algn="ctr">
              <a:solidFill>
                <a:srgbClr val="19911C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dLbl>
              <c:idx val="0"/>
              <c:layout/>
              <c:dLblPos val="ctr"/>
              <c:showVal val="1"/>
            </c:dLbl>
            <c:dLbl>
              <c:idx val="1"/>
              <c:layout/>
              <c:dLblPos val="ctr"/>
              <c:showVal val="1"/>
            </c:dLbl>
            <c:dLbl>
              <c:idx val="2"/>
              <c:layout/>
              <c:dLblPos val="ctr"/>
              <c:showVal val="1"/>
            </c:dLbl>
            <c:dLbl>
              <c:idx val="3"/>
              <c:dLblPos val="ctr"/>
              <c:showVal val="1"/>
            </c:dLbl>
            <c:showVal val="1"/>
          </c:dLbls>
          <c:cat>
            <c:strRef>
              <c:f>'Phoneme Seg Fluency 1st'!$H$5:$H$8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'Phoneme Seg Fluency 1st'!$K$5:$K$8</c:f>
              <c:numCache>
                <c:formatCode>General</c:formatCode>
                <c:ptCount val="4"/>
                <c:pt idx="0">
                  <c:v>19.0</c:v>
                </c:pt>
                <c:pt idx="1">
                  <c:v>19.0</c:v>
                </c:pt>
                <c:pt idx="2">
                  <c:v>24.0</c:v>
                </c:pt>
              </c:numCache>
            </c:numRef>
          </c:val>
        </c:ser>
        <c:ser>
          <c:idx val="2"/>
          <c:order val="1"/>
          <c:tx>
            <c:strRef>
              <c:f>'Phoneme Seg Fluency 1st'!$J$4</c:f>
              <c:strCache>
                <c:ptCount val="1"/>
                <c:pt idx="0">
                  <c:v>Emerging</c:v>
                </c:pt>
              </c:strCache>
            </c:strRef>
          </c:tx>
          <c:spPr>
            <a:solidFill>
              <a:srgbClr val="3366FF"/>
            </a:solidFill>
            <a:ln w="9525" cap="flat" cmpd="sng" algn="ctr">
              <a:solidFill>
                <a:srgbClr val="3366FF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howVal val="1"/>
          </c:dLbls>
          <c:cat>
            <c:strRef>
              <c:f>'Phoneme Seg Fluency 1st'!$H$5:$H$8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'Phoneme Seg Fluency 1st'!$J$5:$J$8</c:f>
              <c:numCache>
                <c:formatCode>General</c:formatCode>
                <c:ptCount val="4"/>
                <c:pt idx="0">
                  <c:v>5.0</c:v>
                </c:pt>
                <c:pt idx="1">
                  <c:v>3.0</c:v>
                </c:pt>
                <c:pt idx="2">
                  <c:v>10.0</c:v>
                </c:pt>
                <c:pt idx="3">
                  <c:v>13.0</c:v>
                </c:pt>
              </c:numCache>
            </c:numRef>
          </c:val>
        </c:ser>
        <c:ser>
          <c:idx val="0"/>
          <c:order val="2"/>
          <c:tx>
            <c:strRef>
              <c:f>'Phoneme Seg Fluency 1st'!$I$4</c:f>
              <c:strCache>
                <c:ptCount val="1"/>
                <c:pt idx="0">
                  <c:v>Deficit</c:v>
                </c:pt>
              </c:strCache>
            </c:strRef>
          </c:tx>
          <c:spPr>
            <a:solidFill>
              <a:srgbClr val="FF0000"/>
            </a:solidFill>
            <a:ln w="9525" cap="flat" cmpd="sng" algn="ctr">
              <a:solidFill>
                <a:srgbClr val="FF0000"/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dLbls>
            <c:showVal val="1"/>
          </c:dLbls>
          <c:cat>
            <c:strRef>
              <c:f>'Phoneme Seg Fluency 1st'!$H$5:$H$8</c:f>
              <c:strCache>
                <c:ptCount val="4"/>
                <c:pt idx="0">
                  <c:v>FL</c:v>
                </c:pt>
                <c:pt idx="1">
                  <c:v>NE</c:v>
                </c:pt>
                <c:pt idx="2">
                  <c:v>NH</c:v>
                </c:pt>
                <c:pt idx="3">
                  <c:v>SD</c:v>
                </c:pt>
              </c:strCache>
            </c:strRef>
          </c:cat>
          <c:val>
            <c:numRef>
              <c:f>'Phoneme Seg Fluency 1st'!$I$5:$I$8</c:f>
              <c:numCache>
                <c:formatCode>General</c:formatCode>
                <c:ptCount val="4"/>
                <c:pt idx="0">
                  <c:v>2.0</c:v>
                </c:pt>
                <c:pt idx="1">
                  <c:v>1.0</c:v>
                </c:pt>
                <c:pt idx="2">
                  <c:v>2.0</c:v>
                </c:pt>
                <c:pt idx="3">
                  <c:v>2.0</c:v>
                </c:pt>
              </c:numCache>
            </c:numRef>
          </c:val>
        </c:ser>
        <c:dLbls>
          <c:showVal val="1"/>
        </c:dLbls>
        <c:overlap val="100"/>
        <c:axId val="425801496"/>
        <c:axId val="444276472"/>
      </c:barChart>
      <c:catAx>
        <c:axId val="425801496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444276472"/>
        <c:crosses val="autoZero"/>
        <c:auto val="1"/>
        <c:lblAlgn val="ctr"/>
        <c:lblOffset val="100"/>
      </c:catAx>
      <c:valAx>
        <c:axId val="444276472"/>
        <c:scaling>
          <c:orientation val="minMax"/>
        </c:scaling>
        <c:axPos val="b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Number of 1st Grade Students</a:t>
                </a:r>
              </a:p>
            </c:rich>
          </c:tx>
          <c:layout/>
        </c:title>
        <c:numFmt formatCode="General" sourceLinked="1"/>
        <c:tickLblPos val="nextTo"/>
        <c:crossAx val="425801496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200" b="1"/>
          </a:pPr>
          <a:endParaRPr lang="en-US"/>
        </a:p>
      </c:txPr>
    </c:legend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8"/>
  <c:chart>
    <c:title>
      <c:tx>
        <c:rich>
          <a:bodyPr/>
          <a:lstStyle/>
          <a:p>
            <a:pPr>
              <a:defRPr/>
            </a:pPr>
            <a:r>
              <a:rPr lang="en-US"/>
              <a:t>Status Percentages of First Graders</a:t>
            </a:r>
          </a:p>
        </c:rich>
      </c:tx>
      <c:layout/>
    </c:title>
    <c:plotArea>
      <c:layout/>
      <c:pieChart>
        <c:varyColors val="1"/>
        <c:ser>
          <c:idx val="4"/>
          <c:order val="0"/>
          <c:tx>
            <c:strRef>
              <c:f>'Phoneme Seg Fluency 1st'!$H$9</c:f>
              <c:strCache>
                <c:ptCount val="1"/>
                <c:pt idx="0">
                  <c:v>Grand Total</c:v>
                </c:pt>
              </c:strCache>
            </c:strRef>
          </c:tx>
          <c:dPt>
            <c:idx val="1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dPt>
          <c:dPt>
            <c:idx val="2"/>
            <c:spPr>
              <a:solidFill>
                <a:srgbClr val="19911C"/>
              </a:solidFill>
              <a:ln>
                <a:solidFill>
                  <a:srgbClr val="19911C"/>
                </a:solidFill>
              </a:ln>
            </c:spPr>
          </c:dPt>
          <c:dLbls>
            <c:dLbl>
              <c:idx val="1"/>
              <c:layout>
                <c:manualLayout>
                  <c:x val="-0.145330135022152"/>
                  <c:y val="0.0288444362372857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0.163075866706688"/>
                  <c:y val="-0.0440891498430381"/>
                </c:manualLayout>
              </c:layout>
              <c:tx>
                <c:rich>
                  <a:bodyPr/>
                  <a:lstStyle/>
                  <a:p>
                    <a:r>
                      <a:rPr lang="en-US" sz="1100" b="1"/>
                      <a:t>Established</a:t>
                    </a:r>
                    <a:r>
                      <a:rPr lang="en-US" sz="1100" b="1" baseline="0"/>
                      <a:t> </a:t>
                    </a:r>
                    <a:r>
                      <a:rPr lang="en-US" sz="1100" b="1"/>
                      <a:t>62%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200" b="1"/>
                </a:pPr>
                <a:endParaRPr lang="en-US"/>
              </a:p>
            </c:txPr>
            <c:showCatName val="1"/>
            <c:showPercent val="1"/>
          </c:dLbls>
          <c:cat>
            <c:strRef>
              <c:f>'Phoneme Seg Fluency 1st'!$I$4:$K$4</c:f>
              <c:strCache>
                <c:ptCount val="3"/>
                <c:pt idx="0">
                  <c:v>Deficit</c:v>
                </c:pt>
                <c:pt idx="1">
                  <c:v>Emerging</c:v>
                </c:pt>
                <c:pt idx="2">
                  <c:v>Established</c:v>
                </c:pt>
              </c:strCache>
            </c:strRef>
          </c:cat>
          <c:val>
            <c:numRef>
              <c:f>'Phoneme Seg Fluency 1st'!$I$9:$K$9</c:f>
              <c:numCache>
                <c:formatCode>General</c:formatCode>
                <c:ptCount val="3"/>
                <c:pt idx="0">
                  <c:v>7.0</c:v>
                </c:pt>
                <c:pt idx="1">
                  <c:v>31.0</c:v>
                </c:pt>
                <c:pt idx="2">
                  <c:v>62.0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0D7AA3-1C41-5345-B5FA-EB3EC0CF36DC}" type="doc">
      <dgm:prSet loTypeId="urn:microsoft.com/office/officeart/2005/8/layout/chevron2" loCatId="process" qsTypeId="urn:microsoft.com/office/officeart/2005/8/quickstyle/simple4" qsCatId="simple" csTypeId="urn:microsoft.com/office/officeart/2005/8/colors/accent2_3" csCatId="accent2" phldr="1"/>
      <dgm:spPr/>
      <dgm:t>
        <a:bodyPr/>
        <a:lstStyle/>
        <a:p>
          <a:endParaRPr lang="en-US"/>
        </a:p>
      </dgm:t>
    </dgm:pt>
    <dgm:pt modelId="{1FBB9832-346F-8444-AC06-5BE84F10FF62}">
      <dgm:prSet custT="1"/>
      <dgm:spPr/>
      <dgm:t>
        <a:bodyPr/>
        <a:lstStyle/>
        <a:p>
          <a:pPr rtl="0"/>
          <a:r>
            <a:rPr lang="en-US" sz="2000" dirty="0" smtClean="0"/>
            <a:t>Strengths</a:t>
          </a:r>
          <a:endParaRPr lang="en-US" sz="2000" dirty="0"/>
        </a:p>
      </dgm:t>
    </dgm:pt>
    <dgm:pt modelId="{49436E47-EC79-1C4B-9CBD-B62EE3BBE170}" type="parTrans" cxnId="{5092B172-72AA-B445-B244-F2EF54B5337D}">
      <dgm:prSet/>
      <dgm:spPr/>
      <dgm:t>
        <a:bodyPr/>
        <a:lstStyle/>
        <a:p>
          <a:endParaRPr lang="en-US"/>
        </a:p>
      </dgm:t>
    </dgm:pt>
    <dgm:pt modelId="{CDF7D190-DA55-8249-97F5-201DF9EF7B93}" type="sibTrans" cxnId="{5092B172-72AA-B445-B244-F2EF54B5337D}">
      <dgm:prSet/>
      <dgm:spPr/>
      <dgm:t>
        <a:bodyPr/>
        <a:lstStyle/>
        <a:p>
          <a:endParaRPr lang="en-US"/>
        </a:p>
      </dgm:t>
    </dgm:pt>
    <dgm:pt modelId="{44829B53-5001-0740-92CA-68C271B48D86}">
      <dgm:prSet/>
      <dgm:spPr/>
      <dgm:t>
        <a:bodyPr/>
        <a:lstStyle/>
        <a:p>
          <a:pPr rtl="0"/>
          <a:r>
            <a:rPr lang="en-US" dirty="0" smtClean="0"/>
            <a:t>Lesson planning and teacher preparation is clearly evident.</a:t>
          </a:r>
          <a:endParaRPr lang="en-US" dirty="0"/>
        </a:p>
      </dgm:t>
    </dgm:pt>
    <dgm:pt modelId="{AA510042-5BFC-534D-8165-74300B392075}" type="parTrans" cxnId="{0515F322-A8DC-9B48-8F49-3D1A6D0C6A7E}">
      <dgm:prSet/>
      <dgm:spPr/>
      <dgm:t>
        <a:bodyPr/>
        <a:lstStyle/>
        <a:p>
          <a:endParaRPr lang="en-US"/>
        </a:p>
      </dgm:t>
    </dgm:pt>
    <dgm:pt modelId="{16252444-A72F-F74D-91DB-05FEE0D831C2}" type="sibTrans" cxnId="{0515F322-A8DC-9B48-8F49-3D1A6D0C6A7E}">
      <dgm:prSet/>
      <dgm:spPr/>
      <dgm:t>
        <a:bodyPr/>
        <a:lstStyle/>
        <a:p>
          <a:endParaRPr lang="en-US"/>
        </a:p>
      </dgm:t>
    </dgm:pt>
    <dgm:pt modelId="{C285516E-372A-994E-8E5D-80DB2C74691F}">
      <dgm:prSet/>
      <dgm:spPr/>
      <dgm:t>
        <a:bodyPr/>
        <a:lstStyle/>
        <a:p>
          <a:pPr rtl="0"/>
          <a:r>
            <a:rPr lang="en-US" dirty="0" smtClean="0"/>
            <a:t>Classroom management is positive.</a:t>
          </a:r>
          <a:endParaRPr lang="en-US" dirty="0"/>
        </a:p>
      </dgm:t>
    </dgm:pt>
    <dgm:pt modelId="{DED34A9D-E2CC-EB47-9752-F492C1F5BE67}" type="parTrans" cxnId="{A843BA19-AA57-C544-91F4-7AA462178C18}">
      <dgm:prSet/>
      <dgm:spPr/>
      <dgm:t>
        <a:bodyPr/>
        <a:lstStyle/>
        <a:p>
          <a:endParaRPr lang="en-US"/>
        </a:p>
      </dgm:t>
    </dgm:pt>
    <dgm:pt modelId="{E3CF2D56-0C71-5A4F-9C5C-833EECC418CB}" type="sibTrans" cxnId="{A843BA19-AA57-C544-91F4-7AA462178C18}">
      <dgm:prSet/>
      <dgm:spPr/>
      <dgm:t>
        <a:bodyPr/>
        <a:lstStyle/>
        <a:p>
          <a:endParaRPr lang="en-US"/>
        </a:p>
      </dgm:t>
    </dgm:pt>
    <dgm:pt modelId="{76276D60-68B8-454B-B965-DAEEF3B998A2}">
      <dgm:prSet custT="1"/>
      <dgm:spPr/>
      <dgm:t>
        <a:bodyPr/>
        <a:lstStyle/>
        <a:p>
          <a:pPr rtl="0"/>
          <a:r>
            <a:rPr lang="en-US" sz="1800" dirty="0" smtClean="0"/>
            <a:t>Opportunities</a:t>
          </a:r>
          <a:endParaRPr lang="en-US" sz="1800" dirty="0"/>
        </a:p>
      </dgm:t>
    </dgm:pt>
    <dgm:pt modelId="{110A7422-0B6B-774E-93EA-91E263D11C62}" type="parTrans" cxnId="{0E8284DB-DB15-9441-830D-E03D9C80ACB4}">
      <dgm:prSet/>
      <dgm:spPr/>
      <dgm:t>
        <a:bodyPr/>
        <a:lstStyle/>
        <a:p>
          <a:endParaRPr lang="en-US"/>
        </a:p>
      </dgm:t>
    </dgm:pt>
    <dgm:pt modelId="{C0402C88-CC7B-1B42-9C68-60DC79D06C62}" type="sibTrans" cxnId="{0E8284DB-DB15-9441-830D-E03D9C80ACB4}">
      <dgm:prSet/>
      <dgm:spPr/>
      <dgm:t>
        <a:bodyPr/>
        <a:lstStyle/>
        <a:p>
          <a:endParaRPr lang="en-US"/>
        </a:p>
      </dgm:t>
    </dgm:pt>
    <dgm:pt modelId="{31231E6D-42C1-7A41-90FE-0745FB520517}">
      <dgm:prSet/>
      <dgm:spPr/>
      <dgm:t>
        <a:bodyPr/>
        <a:lstStyle/>
        <a:p>
          <a:pPr rtl="0"/>
          <a:r>
            <a:rPr lang="en-US" dirty="0" smtClean="0"/>
            <a:t>Integrating qualities of Strong Smart and Bold (SSB) into the curriculum in a meaningful way.</a:t>
          </a:r>
          <a:endParaRPr lang="en-US" dirty="0"/>
        </a:p>
      </dgm:t>
    </dgm:pt>
    <dgm:pt modelId="{ED9BB833-74FA-D84D-87CB-86F6C1FA0996}" type="parTrans" cxnId="{EF077061-B4DD-A043-AF67-2F1908AC8EBC}">
      <dgm:prSet/>
      <dgm:spPr/>
      <dgm:t>
        <a:bodyPr/>
        <a:lstStyle/>
        <a:p>
          <a:endParaRPr lang="en-US"/>
        </a:p>
      </dgm:t>
    </dgm:pt>
    <dgm:pt modelId="{35A6FF2B-889B-6D47-80E2-1C0C4B1ED4D1}" type="sibTrans" cxnId="{EF077061-B4DD-A043-AF67-2F1908AC8EBC}">
      <dgm:prSet/>
      <dgm:spPr/>
      <dgm:t>
        <a:bodyPr/>
        <a:lstStyle/>
        <a:p>
          <a:endParaRPr lang="en-US"/>
        </a:p>
      </dgm:t>
    </dgm:pt>
    <dgm:pt modelId="{1D1E1102-39DC-AD48-B6B3-0397ED17767E}">
      <dgm:prSet custT="1"/>
      <dgm:spPr/>
      <dgm:t>
        <a:bodyPr/>
        <a:lstStyle/>
        <a:p>
          <a:pPr rtl="0"/>
          <a:r>
            <a:rPr lang="en-US" sz="1300" dirty="0" smtClean="0"/>
            <a:t>Recommendations</a:t>
          </a:r>
          <a:endParaRPr lang="en-US" sz="1300" dirty="0"/>
        </a:p>
      </dgm:t>
    </dgm:pt>
    <dgm:pt modelId="{4917A436-7737-D842-A55D-8C474A027607}" type="parTrans" cxnId="{28AC5698-5755-CD41-9D53-0C69939BB314}">
      <dgm:prSet/>
      <dgm:spPr/>
      <dgm:t>
        <a:bodyPr/>
        <a:lstStyle/>
        <a:p>
          <a:endParaRPr lang="en-US"/>
        </a:p>
      </dgm:t>
    </dgm:pt>
    <dgm:pt modelId="{A7704C0D-9609-D346-88B3-A76C542A37CC}" type="sibTrans" cxnId="{28AC5698-5755-CD41-9D53-0C69939BB314}">
      <dgm:prSet/>
      <dgm:spPr/>
      <dgm:t>
        <a:bodyPr/>
        <a:lstStyle/>
        <a:p>
          <a:endParaRPr lang="en-US"/>
        </a:p>
      </dgm:t>
    </dgm:pt>
    <dgm:pt modelId="{67452253-E9F7-2D48-9CD4-9F8EC1F4BC28}">
      <dgm:prSet/>
      <dgm:spPr/>
      <dgm:t>
        <a:bodyPr/>
        <a:lstStyle/>
        <a:p>
          <a:pPr rtl="0"/>
          <a:r>
            <a:rPr lang="en-US" dirty="0" smtClean="0"/>
            <a:t>Clearer implementation of all four areas of curriculum</a:t>
          </a:r>
          <a:endParaRPr lang="en-US" dirty="0"/>
        </a:p>
      </dgm:t>
    </dgm:pt>
    <dgm:pt modelId="{A0C6E4DC-3898-2F41-8E8C-531C78816968}" type="parTrans" cxnId="{BCC87D5E-05C9-824D-B4D0-830E7CC94D42}">
      <dgm:prSet/>
      <dgm:spPr/>
      <dgm:t>
        <a:bodyPr/>
        <a:lstStyle/>
        <a:p>
          <a:endParaRPr lang="en-US"/>
        </a:p>
      </dgm:t>
    </dgm:pt>
    <dgm:pt modelId="{89CF927F-5991-A44D-8513-C76542244848}" type="sibTrans" cxnId="{BCC87D5E-05C9-824D-B4D0-830E7CC94D42}">
      <dgm:prSet/>
      <dgm:spPr/>
      <dgm:t>
        <a:bodyPr/>
        <a:lstStyle/>
        <a:p>
          <a:endParaRPr lang="en-US"/>
        </a:p>
      </dgm:t>
    </dgm:pt>
    <dgm:pt modelId="{FE18827F-5899-7B47-8384-29CBF2AD6F0B}">
      <dgm:prSet/>
      <dgm:spPr/>
      <dgm:t>
        <a:bodyPr/>
        <a:lstStyle/>
        <a:p>
          <a:pPr rtl="0"/>
          <a:r>
            <a:rPr lang="en-US" dirty="0" smtClean="0"/>
            <a:t>Share lesson design across affiliates for read aloud and theater lessons</a:t>
          </a:r>
          <a:endParaRPr lang="en-US" dirty="0"/>
        </a:p>
      </dgm:t>
    </dgm:pt>
    <dgm:pt modelId="{ECD8A92C-71BB-9846-B32E-D551D8CD90DD}" type="parTrans" cxnId="{961223D5-B604-2049-A99E-5489A4DADC85}">
      <dgm:prSet/>
      <dgm:spPr/>
      <dgm:t>
        <a:bodyPr/>
        <a:lstStyle/>
        <a:p>
          <a:endParaRPr lang="en-US"/>
        </a:p>
      </dgm:t>
    </dgm:pt>
    <dgm:pt modelId="{C6C035DE-9D78-2548-B9CE-AE17F192C9CD}" type="sibTrans" cxnId="{961223D5-B604-2049-A99E-5489A4DADC85}">
      <dgm:prSet/>
      <dgm:spPr/>
      <dgm:t>
        <a:bodyPr/>
        <a:lstStyle/>
        <a:p>
          <a:endParaRPr lang="en-US"/>
        </a:p>
      </dgm:t>
    </dgm:pt>
    <dgm:pt modelId="{6A7CDB9A-EBC6-FC4F-9D02-A3E1C1FF5E1E}">
      <dgm:prSet/>
      <dgm:spPr/>
      <dgm:t>
        <a:bodyPr/>
        <a:lstStyle/>
        <a:p>
          <a:pPr rtl="0"/>
          <a:r>
            <a:rPr lang="en-US" dirty="0" smtClean="0"/>
            <a:t>Simplified and sustainable processes for classroom protocols and procedures</a:t>
          </a:r>
          <a:endParaRPr lang="en-US" dirty="0"/>
        </a:p>
      </dgm:t>
    </dgm:pt>
    <dgm:pt modelId="{78C06402-F723-9F41-8063-3714FA05BEC7}" type="parTrans" cxnId="{D5BE5EC3-F99C-274C-B787-78935D5E245D}">
      <dgm:prSet/>
      <dgm:spPr/>
      <dgm:t>
        <a:bodyPr/>
        <a:lstStyle/>
        <a:p>
          <a:endParaRPr lang="en-US"/>
        </a:p>
      </dgm:t>
    </dgm:pt>
    <dgm:pt modelId="{58A12A7D-F66C-C74B-88A9-536E1CDBB4AC}" type="sibTrans" cxnId="{D5BE5EC3-F99C-274C-B787-78935D5E245D}">
      <dgm:prSet/>
      <dgm:spPr/>
      <dgm:t>
        <a:bodyPr/>
        <a:lstStyle/>
        <a:p>
          <a:endParaRPr lang="en-US"/>
        </a:p>
      </dgm:t>
    </dgm:pt>
    <dgm:pt modelId="{9389B425-289E-8143-8958-4374D7C2B5A7}">
      <dgm:prSet/>
      <dgm:spPr/>
      <dgm:t>
        <a:bodyPr/>
        <a:lstStyle/>
        <a:p>
          <a:pPr rtl="0"/>
          <a:endParaRPr lang="en-US" dirty="0"/>
        </a:p>
      </dgm:t>
    </dgm:pt>
    <dgm:pt modelId="{E9872B3B-2806-B44F-B86E-5584E298A601}" type="parTrans" cxnId="{290114DA-B360-9043-B4DB-11722799DE57}">
      <dgm:prSet/>
      <dgm:spPr/>
      <dgm:t>
        <a:bodyPr/>
        <a:lstStyle/>
        <a:p>
          <a:endParaRPr lang="en-US"/>
        </a:p>
      </dgm:t>
    </dgm:pt>
    <dgm:pt modelId="{AF3C7FF8-62F3-8B47-BD59-513FC06A0413}" type="sibTrans" cxnId="{290114DA-B360-9043-B4DB-11722799DE57}">
      <dgm:prSet/>
      <dgm:spPr/>
      <dgm:t>
        <a:bodyPr/>
        <a:lstStyle/>
        <a:p>
          <a:endParaRPr lang="en-US"/>
        </a:p>
      </dgm:t>
    </dgm:pt>
    <dgm:pt modelId="{6DDFF536-20E2-444E-86E5-DADC98AC3A59}">
      <dgm:prSet/>
      <dgm:spPr/>
      <dgm:t>
        <a:bodyPr/>
        <a:lstStyle/>
        <a:p>
          <a:pPr rtl="0"/>
          <a:r>
            <a:rPr lang="en-US" dirty="0" smtClean="0"/>
            <a:t>Teachers displayed dynamic reading during Read Aloud lessons.</a:t>
          </a:r>
          <a:endParaRPr lang="en-US" dirty="0"/>
        </a:p>
      </dgm:t>
    </dgm:pt>
    <dgm:pt modelId="{2D4B9D65-BC9D-794B-B1AF-B44FD47673E1}" type="parTrans" cxnId="{6C3306CD-DCDD-D447-9CA6-F93D7FF9D10A}">
      <dgm:prSet/>
      <dgm:spPr/>
      <dgm:t>
        <a:bodyPr/>
        <a:lstStyle/>
        <a:p>
          <a:endParaRPr lang="en-US"/>
        </a:p>
      </dgm:t>
    </dgm:pt>
    <dgm:pt modelId="{797D7053-C4F3-EB43-8230-D102D83630B1}" type="sibTrans" cxnId="{6C3306CD-DCDD-D447-9CA6-F93D7FF9D10A}">
      <dgm:prSet/>
      <dgm:spPr/>
      <dgm:t>
        <a:bodyPr/>
        <a:lstStyle/>
        <a:p>
          <a:endParaRPr lang="en-US"/>
        </a:p>
      </dgm:t>
    </dgm:pt>
    <dgm:pt modelId="{F4C51E14-BCB5-E04E-BCEE-6F24441ED839}">
      <dgm:prSet/>
      <dgm:spPr/>
      <dgm:t>
        <a:bodyPr/>
        <a:lstStyle/>
        <a:p>
          <a:pPr rtl="0"/>
          <a:r>
            <a:rPr lang="en-US" dirty="0" smtClean="0"/>
            <a:t>Cross-affiliate professional development</a:t>
          </a:r>
          <a:endParaRPr lang="en-US" dirty="0"/>
        </a:p>
      </dgm:t>
    </dgm:pt>
    <dgm:pt modelId="{ECE3CB2F-C4CD-E944-A09D-717DCB0A1851}" type="parTrans" cxnId="{0B68E012-B4D3-AE4A-9690-ADF5757CC169}">
      <dgm:prSet/>
      <dgm:spPr/>
      <dgm:t>
        <a:bodyPr/>
        <a:lstStyle/>
        <a:p>
          <a:endParaRPr lang="en-US"/>
        </a:p>
      </dgm:t>
    </dgm:pt>
    <dgm:pt modelId="{C6D540BA-051F-8D4E-B275-B2E7FD6033B3}" type="sibTrans" cxnId="{0B68E012-B4D3-AE4A-9690-ADF5757CC169}">
      <dgm:prSet/>
      <dgm:spPr/>
      <dgm:t>
        <a:bodyPr/>
        <a:lstStyle/>
        <a:p>
          <a:endParaRPr lang="en-US"/>
        </a:p>
      </dgm:t>
    </dgm:pt>
    <dgm:pt modelId="{7DCD7DBB-69D7-1841-A9F2-2CD01FEB4B24}" type="pres">
      <dgm:prSet presAssocID="{2D0D7AA3-1C41-5345-B5FA-EB3EC0CF36D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8BCCD61-1596-2D45-940B-88A2A67496CC}" type="pres">
      <dgm:prSet presAssocID="{1FBB9832-346F-8444-AC06-5BE84F10FF62}" presName="composite" presStyleCnt="0"/>
      <dgm:spPr/>
    </dgm:pt>
    <dgm:pt modelId="{8D42A189-DEDD-514F-A359-4370ACE7B4DF}" type="pres">
      <dgm:prSet presAssocID="{1FBB9832-346F-8444-AC06-5BE84F10FF6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302667-7A4C-C64B-8936-879DACC9816F}" type="pres">
      <dgm:prSet presAssocID="{1FBB9832-346F-8444-AC06-5BE84F10FF62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86E60F-195F-B749-B968-318693088643}" type="pres">
      <dgm:prSet presAssocID="{CDF7D190-DA55-8249-97F5-201DF9EF7B93}" presName="sp" presStyleCnt="0"/>
      <dgm:spPr/>
    </dgm:pt>
    <dgm:pt modelId="{42DE3C4B-126F-3346-830F-839B6D274EE7}" type="pres">
      <dgm:prSet presAssocID="{76276D60-68B8-454B-B965-DAEEF3B998A2}" presName="composite" presStyleCnt="0"/>
      <dgm:spPr/>
    </dgm:pt>
    <dgm:pt modelId="{DC34F965-7540-1446-9DB7-52497EE08915}" type="pres">
      <dgm:prSet presAssocID="{76276D60-68B8-454B-B965-DAEEF3B998A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F6C0C6-2650-E944-B289-0DB5FE44EDAA}" type="pres">
      <dgm:prSet presAssocID="{76276D60-68B8-454B-B965-DAEEF3B998A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965DB-7A9F-AA42-AAFD-70358EDD3A74}" type="pres">
      <dgm:prSet presAssocID="{C0402C88-CC7B-1B42-9C68-60DC79D06C62}" presName="sp" presStyleCnt="0"/>
      <dgm:spPr/>
    </dgm:pt>
    <dgm:pt modelId="{147F2DF0-3DB5-614E-80CF-D11758BF874A}" type="pres">
      <dgm:prSet presAssocID="{1D1E1102-39DC-AD48-B6B3-0397ED17767E}" presName="composite" presStyleCnt="0"/>
      <dgm:spPr/>
    </dgm:pt>
    <dgm:pt modelId="{53230697-D7F0-6D47-99E0-53484AADC292}" type="pres">
      <dgm:prSet presAssocID="{1D1E1102-39DC-AD48-B6B3-0397ED17767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4D26A6-7454-DA4D-A238-D60B04CD9856}" type="pres">
      <dgm:prSet presAssocID="{1D1E1102-39DC-AD48-B6B3-0397ED17767E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3306CD-DCDD-D447-9CA6-F93D7FF9D10A}" srcId="{1FBB9832-346F-8444-AC06-5BE84F10FF62}" destId="{6DDFF536-20E2-444E-86E5-DADC98AC3A59}" srcOrd="2" destOrd="0" parTransId="{2D4B9D65-BC9D-794B-B1AF-B44FD47673E1}" sibTransId="{797D7053-C4F3-EB43-8230-D102D83630B1}"/>
    <dgm:cxn modelId="{EF077061-B4DD-A043-AF67-2F1908AC8EBC}" srcId="{76276D60-68B8-454B-B965-DAEEF3B998A2}" destId="{31231E6D-42C1-7A41-90FE-0745FB520517}" srcOrd="0" destOrd="0" parTransId="{ED9BB833-74FA-D84D-87CB-86F6C1FA0996}" sibTransId="{35A6FF2B-889B-6D47-80E2-1C0C4B1ED4D1}"/>
    <dgm:cxn modelId="{0B68E012-B4D3-AE4A-9690-ADF5757CC169}" srcId="{76276D60-68B8-454B-B965-DAEEF3B998A2}" destId="{F4C51E14-BCB5-E04E-BCEE-6F24441ED839}" srcOrd="1" destOrd="0" parTransId="{ECE3CB2F-C4CD-E944-A09D-717DCB0A1851}" sibTransId="{C6D540BA-051F-8D4E-B275-B2E7FD6033B3}"/>
    <dgm:cxn modelId="{9CDB06E3-B746-5943-BF22-9636FC789504}" type="presOf" srcId="{1D1E1102-39DC-AD48-B6B3-0397ED17767E}" destId="{53230697-D7F0-6D47-99E0-53484AADC292}" srcOrd="0" destOrd="0" presId="urn:microsoft.com/office/officeart/2005/8/layout/chevron2"/>
    <dgm:cxn modelId="{0E8284DB-DB15-9441-830D-E03D9C80ACB4}" srcId="{2D0D7AA3-1C41-5345-B5FA-EB3EC0CF36DC}" destId="{76276D60-68B8-454B-B965-DAEEF3B998A2}" srcOrd="1" destOrd="0" parTransId="{110A7422-0B6B-774E-93EA-91E263D11C62}" sibTransId="{C0402C88-CC7B-1B42-9C68-60DC79D06C62}"/>
    <dgm:cxn modelId="{A4C295BC-6BC9-5149-9CE9-2159B654964C}" type="presOf" srcId="{1FBB9832-346F-8444-AC06-5BE84F10FF62}" destId="{8D42A189-DEDD-514F-A359-4370ACE7B4DF}" srcOrd="0" destOrd="0" presId="urn:microsoft.com/office/officeart/2005/8/layout/chevron2"/>
    <dgm:cxn modelId="{961223D5-B604-2049-A99E-5489A4DADC85}" srcId="{1D1E1102-39DC-AD48-B6B3-0397ED17767E}" destId="{FE18827F-5899-7B47-8384-29CBF2AD6F0B}" srcOrd="1" destOrd="0" parTransId="{ECD8A92C-71BB-9846-B32E-D551D8CD90DD}" sibTransId="{C6C035DE-9D78-2548-B9CE-AE17F192C9CD}"/>
    <dgm:cxn modelId="{D5BE5EC3-F99C-274C-B787-78935D5E245D}" srcId="{1D1E1102-39DC-AD48-B6B3-0397ED17767E}" destId="{6A7CDB9A-EBC6-FC4F-9D02-A3E1C1FF5E1E}" srcOrd="2" destOrd="0" parTransId="{78C06402-F723-9F41-8063-3714FA05BEC7}" sibTransId="{58A12A7D-F66C-C74B-88A9-536E1CDBB4AC}"/>
    <dgm:cxn modelId="{DF11D0A5-B5EC-9847-B65D-3538422B8CDE}" type="presOf" srcId="{76276D60-68B8-454B-B965-DAEEF3B998A2}" destId="{DC34F965-7540-1446-9DB7-52497EE08915}" srcOrd="0" destOrd="0" presId="urn:microsoft.com/office/officeart/2005/8/layout/chevron2"/>
    <dgm:cxn modelId="{8D8FEC4D-675F-AF42-BFBC-6D709806E87A}" type="presOf" srcId="{6DDFF536-20E2-444E-86E5-DADC98AC3A59}" destId="{BA302667-7A4C-C64B-8936-879DACC9816F}" srcOrd="0" destOrd="2" presId="urn:microsoft.com/office/officeart/2005/8/layout/chevron2"/>
    <dgm:cxn modelId="{5092B172-72AA-B445-B244-F2EF54B5337D}" srcId="{2D0D7AA3-1C41-5345-B5FA-EB3EC0CF36DC}" destId="{1FBB9832-346F-8444-AC06-5BE84F10FF62}" srcOrd="0" destOrd="0" parTransId="{49436E47-EC79-1C4B-9CBD-B62EE3BBE170}" sibTransId="{CDF7D190-DA55-8249-97F5-201DF9EF7B93}"/>
    <dgm:cxn modelId="{0515F322-A8DC-9B48-8F49-3D1A6D0C6A7E}" srcId="{1FBB9832-346F-8444-AC06-5BE84F10FF62}" destId="{44829B53-5001-0740-92CA-68C271B48D86}" srcOrd="0" destOrd="0" parTransId="{AA510042-5BFC-534D-8165-74300B392075}" sibTransId="{16252444-A72F-F74D-91DB-05FEE0D831C2}"/>
    <dgm:cxn modelId="{D19E5D23-1E49-D84A-B780-AC35716168C7}" type="presOf" srcId="{2D0D7AA3-1C41-5345-B5FA-EB3EC0CF36DC}" destId="{7DCD7DBB-69D7-1841-A9F2-2CD01FEB4B24}" srcOrd="0" destOrd="0" presId="urn:microsoft.com/office/officeart/2005/8/layout/chevron2"/>
    <dgm:cxn modelId="{61B58A68-5654-2D4F-ADF1-7CD3667E4884}" type="presOf" srcId="{FE18827F-5899-7B47-8384-29CBF2AD6F0B}" destId="{CC4D26A6-7454-DA4D-A238-D60B04CD9856}" srcOrd="0" destOrd="1" presId="urn:microsoft.com/office/officeart/2005/8/layout/chevron2"/>
    <dgm:cxn modelId="{59C164C2-25C8-0841-BE31-B60BE360B3EE}" type="presOf" srcId="{9389B425-289E-8143-8958-4374D7C2B5A7}" destId="{CC4D26A6-7454-DA4D-A238-D60B04CD9856}" srcOrd="0" destOrd="3" presId="urn:microsoft.com/office/officeart/2005/8/layout/chevron2"/>
    <dgm:cxn modelId="{4526EA4E-F5FC-7F47-9E74-20964DF41A98}" type="presOf" srcId="{6A7CDB9A-EBC6-FC4F-9D02-A3E1C1FF5E1E}" destId="{CC4D26A6-7454-DA4D-A238-D60B04CD9856}" srcOrd="0" destOrd="2" presId="urn:microsoft.com/office/officeart/2005/8/layout/chevron2"/>
    <dgm:cxn modelId="{290114DA-B360-9043-B4DB-11722799DE57}" srcId="{1D1E1102-39DC-AD48-B6B3-0397ED17767E}" destId="{9389B425-289E-8143-8958-4374D7C2B5A7}" srcOrd="3" destOrd="0" parTransId="{E9872B3B-2806-B44F-B86E-5584E298A601}" sibTransId="{AF3C7FF8-62F3-8B47-BD59-513FC06A0413}"/>
    <dgm:cxn modelId="{9FFDA4E4-E0E9-9043-9870-B94704FCB5CA}" type="presOf" srcId="{C285516E-372A-994E-8E5D-80DB2C74691F}" destId="{BA302667-7A4C-C64B-8936-879DACC9816F}" srcOrd="0" destOrd="1" presId="urn:microsoft.com/office/officeart/2005/8/layout/chevron2"/>
    <dgm:cxn modelId="{FBA72633-BB25-864F-B214-E21EA10F8C1A}" type="presOf" srcId="{44829B53-5001-0740-92CA-68C271B48D86}" destId="{BA302667-7A4C-C64B-8936-879DACC9816F}" srcOrd="0" destOrd="0" presId="urn:microsoft.com/office/officeart/2005/8/layout/chevron2"/>
    <dgm:cxn modelId="{28AC5698-5755-CD41-9D53-0C69939BB314}" srcId="{2D0D7AA3-1C41-5345-B5FA-EB3EC0CF36DC}" destId="{1D1E1102-39DC-AD48-B6B3-0397ED17767E}" srcOrd="2" destOrd="0" parTransId="{4917A436-7737-D842-A55D-8C474A027607}" sibTransId="{A7704C0D-9609-D346-88B3-A76C542A37CC}"/>
    <dgm:cxn modelId="{158D89B0-4096-234D-A690-DB910F8E384F}" type="presOf" srcId="{67452253-E9F7-2D48-9CD4-9F8EC1F4BC28}" destId="{CC4D26A6-7454-DA4D-A238-D60B04CD9856}" srcOrd="0" destOrd="0" presId="urn:microsoft.com/office/officeart/2005/8/layout/chevron2"/>
    <dgm:cxn modelId="{578080E4-9CBB-6042-BEE7-68855393AD03}" type="presOf" srcId="{31231E6D-42C1-7A41-90FE-0745FB520517}" destId="{7BF6C0C6-2650-E944-B289-0DB5FE44EDAA}" srcOrd="0" destOrd="0" presId="urn:microsoft.com/office/officeart/2005/8/layout/chevron2"/>
    <dgm:cxn modelId="{BCC87D5E-05C9-824D-B4D0-830E7CC94D42}" srcId="{1D1E1102-39DC-AD48-B6B3-0397ED17767E}" destId="{67452253-E9F7-2D48-9CD4-9F8EC1F4BC28}" srcOrd="0" destOrd="0" parTransId="{A0C6E4DC-3898-2F41-8E8C-531C78816968}" sibTransId="{89CF927F-5991-A44D-8513-C76542244848}"/>
    <dgm:cxn modelId="{8AB2B82C-1D2F-B446-8023-DA79D0276611}" type="presOf" srcId="{F4C51E14-BCB5-E04E-BCEE-6F24441ED839}" destId="{7BF6C0C6-2650-E944-B289-0DB5FE44EDAA}" srcOrd="0" destOrd="1" presId="urn:microsoft.com/office/officeart/2005/8/layout/chevron2"/>
    <dgm:cxn modelId="{A843BA19-AA57-C544-91F4-7AA462178C18}" srcId="{1FBB9832-346F-8444-AC06-5BE84F10FF62}" destId="{C285516E-372A-994E-8E5D-80DB2C74691F}" srcOrd="1" destOrd="0" parTransId="{DED34A9D-E2CC-EB47-9752-F492C1F5BE67}" sibTransId="{E3CF2D56-0C71-5A4F-9C5C-833EECC418CB}"/>
    <dgm:cxn modelId="{DA6CD0B5-8C6A-0946-BD93-C7EF608EDBD6}" type="presParOf" srcId="{7DCD7DBB-69D7-1841-A9F2-2CD01FEB4B24}" destId="{E8BCCD61-1596-2D45-940B-88A2A67496CC}" srcOrd="0" destOrd="0" presId="urn:microsoft.com/office/officeart/2005/8/layout/chevron2"/>
    <dgm:cxn modelId="{11E450E4-34DA-504A-A719-22890925FC3F}" type="presParOf" srcId="{E8BCCD61-1596-2D45-940B-88A2A67496CC}" destId="{8D42A189-DEDD-514F-A359-4370ACE7B4DF}" srcOrd="0" destOrd="0" presId="urn:microsoft.com/office/officeart/2005/8/layout/chevron2"/>
    <dgm:cxn modelId="{0A32EEB1-E962-DE43-9A35-B810E4C2FC25}" type="presParOf" srcId="{E8BCCD61-1596-2D45-940B-88A2A67496CC}" destId="{BA302667-7A4C-C64B-8936-879DACC9816F}" srcOrd="1" destOrd="0" presId="urn:microsoft.com/office/officeart/2005/8/layout/chevron2"/>
    <dgm:cxn modelId="{B6EA78CF-6E62-3E45-B24C-12BC58B8615E}" type="presParOf" srcId="{7DCD7DBB-69D7-1841-A9F2-2CD01FEB4B24}" destId="{6A86E60F-195F-B749-B968-318693088643}" srcOrd="1" destOrd="0" presId="urn:microsoft.com/office/officeart/2005/8/layout/chevron2"/>
    <dgm:cxn modelId="{DC74C884-554F-CF40-8C62-6A195A794827}" type="presParOf" srcId="{7DCD7DBB-69D7-1841-A9F2-2CD01FEB4B24}" destId="{42DE3C4B-126F-3346-830F-839B6D274EE7}" srcOrd="2" destOrd="0" presId="urn:microsoft.com/office/officeart/2005/8/layout/chevron2"/>
    <dgm:cxn modelId="{181B82D4-EABA-1A43-9A31-9CD0914D0A82}" type="presParOf" srcId="{42DE3C4B-126F-3346-830F-839B6D274EE7}" destId="{DC34F965-7540-1446-9DB7-52497EE08915}" srcOrd="0" destOrd="0" presId="urn:microsoft.com/office/officeart/2005/8/layout/chevron2"/>
    <dgm:cxn modelId="{B9709189-9AC1-9147-A22A-393D700FF725}" type="presParOf" srcId="{42DE3C4B-126F-3346-830F-839B6D274EE7}" destId="{7BF6C0C6-2650-E944-B289-0DB5FE44EDAA}" srcOrd="1" destOrd="0" presId="urn:microsoft.com/office/officeart/2005/8/layout/chevron2"/>
    <dgm:cxn modelId="{BD907E45-16DD-4946-8F3D-2AC8A76F8ADD}" type="presParOf" srcId="{7DCD7DBB-69D7-1841-A9F2-2CD01FEB4B24}" destId="{114965DB-7A9F-AA42-AAFD-70358EDD3A74}" srcOrd="3" destOrd="0" presId="urn:microsoft.com/office/officeart/2005/8/layout/chevron2"/>
    <dgm:cxn modelId="{8DEA2A8F-730C-264E-BB18-69474988C673}" type="presParOf" srcId="{7DCD7DBB-69D7-1841-A9F2-2CD01FEB4B24}" destId="{147F2DF0-3DB5-614E-80CF-D11758BF874A}" srcOrd="4" destOrd="0" presId="urn:microsoft.com/office/officeart/2005/8/layout/chevron2"/>
    <dgm:cxn modelId="{1C4C13AB-9FD1-FE48-A18A-139C259B9F32}" type="presParOf" srcId="{147F2DF0-3DB5-614E-80CF-D11758BF874A}" destId="{53230697-D7F0-6D47-99E0-53484AADC292}" srcOrd="0" destOrd="0" presId="urn:microsoft.com/office/officeart/2005/8/layout/chevron2"/>
    <dgm:cxn modelId="{92CE8A1C-7399-864D-BAB7-1560CA1FCF12}" type="presParOf" srcId="{147F2DF0-3DB5-614E-80CF-D11758BF874A}" destId="{CC4D26A6-7454-DA4D-A238-D60B04CD98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7FA70D-834D-EC4B-878F-2358562F9892}" type="doc">
      <dgm:prSet loTypeId="urn:microsoft.com/office/officeart/2005/8/layout/lProcess3" loCatId="process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5ADE796A-E51E-5241-AB6B-CCD648F24981}">
      <dgm:prSet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19911C"/>
            </a:gs>
            <a:gs pos="100000">
              <a:srgbClr val="35F056"/>
            </a:gs>
          </a:gsLst>
          <a:lin ang="0" scaled="1"/>
          <a:tileRect/>
        </a:gradFill>
        <a:ln>
          <a:gradFill flip="none" rotWithShape="1">
            <a:gsLst>
              <a:gs pos="0">
                <a:srgbClr val="19911C"/>
              </a:gs>
              <a:gs pos="100000">
                <a:srgbClr val="35F056"/>
              </a:gs>
            </a:gsLst>
            <a:lin ang="0" scaled="1"/>
            <a:tileRect/>
          </a:gradFill>
        </a:ln>
      </dgm:spPr>
      <dgm:t>
        <a:bodyPr vert="vert"/>
        <a:lstStyle/>
        <a:p>
          <a:pPr rtl="0"/>
          <a:r>
            <a:rPr lang="en-US" sz="3000" b="1" spc="0" dirty="0" smtClean="0"/>
            <a:t>Low risk</a:t>
          </a:r>
          <a:endParaRPr lang="en-US" sz="3000" b="1" spc="0" dirty="0"/>
        </a:p>
      </dgm:t>
    </dgm:pt>
    <dgm:pt modelId="{B2579B10-4595-EF4C-A630-5D85DC35DCF5}" type="parTrans" cxnId="{1B98636C-59FE-F44C-9314-125B8C20EE28}">
      <dgm:prSet/>
      <dgm:spPr/>
      <dgm:t>
        <a:bodyPr/>
        <a:lstStyle/>
        <a:p>
          <a:endParaRPr lang="en-US"/>
        </a:p>
      </dgm:t>
    </dgm:pt>
    <dgm:pt modelId="{A564AAFD-0F26-9841-A1B3-07C179266D5C}" type="sibTrans" cxnId="{1B98636C-59FE-F44C-9314-125B8C20EE28}">
      <dgm:prSet/>
      <dgm:spPr/>
      <dgm:t>
        <a:bodyPr/>
        <a:lstStyle/>
        <a:p>
          <a:endParaRPr lang="en-US"/>
        </a:p>
      </dgm:t>
    </dgm:pt>
    <dgm:pt modelId="{A9441D91-02F4-8A4F-B266-1926FCE25B60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flip="none" rotWithShape="1">
          <a:gsLst>
            <a:gs pos="0">
              <a:srgbClr val="0000FF"/>
            </a:gs>
            <a:gs pos="80000">
              <a:srgbClr val="3366FF"/>
            </a:gs>
          </a:gsLst>
          <a:lin ang="0" scaled="1"/>
          <a:tileRect/>
        </a:gradFill>
        <a:ln>
          <a:solidFill>
            <a:schemeClr val="tx1"/>
          </a:solidFill>
        </a:ln>
      </dgm:spPr>
      <dgm:t>
        <a:bodyPr vert="vert"/>
        <a:lstStyle/>
        <a:p>
          <a:pPr rtl="0"/>
          <a:r>
            <a:rPr lang="en-US" sz="2800" b="1" spc="0" dirty="0" smtClean="0"/>
            <a:t>Some risk</a:t>
          </a:r>
          <a:endParaRPr lang="en-US" sz="2800" b="1" spc="0" dirty="0"/>
        </a:p>
      </dgm:t>
    </dgm:pt>
    <dgm:pt modelId="{6B40A45C-FCF8-E54B-B53C-0C4A86552C99}" type="parTrans" cxnId="{908989B1-4717-3B4F-B21D-69EE46FB449F}">
      <dgm:prSet/>
      <dgm:spPr/>
      <dgm:t>
        <a:bodyPr/>
        <a:lstStyle/>
        <a:p>
          <a:endParaRPr lang="en-US"/>
        </a:p>
      </dgm:t>
    </dgm:pt>
    <dgm:pt modelId="{3EED11A7-B35F-4D4E-9DB7-453FA641E9A4}" type="sibTrans" cxnId="{908989B1-4717-3B4F-B21D-69EE46FB449F}">
      <dgm:prSet/>
      <dgm:spPr/>
      <dgm:t>
        <a:bodyPr/>
        <a:lstStyle/>
        <a:p>
          <a:endParaRPr lang="en-US"/>
        </a:p>
      </dgm:t>
    </dgm:pt>
    <dgm:pt modelId="{969E58C4-858C-3E4D-B0A0-501F008417BB}">
      <dgm:prSet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gradFill rotWithShape="0">
          <a:gsLst>
            <a:gs pos="0">
              <a:schemeClr val="accent1">
                <a:lumMod val="75000"/>
              </a:schemeClr>
            </a:gs>
            <a:gs pos="48000">
              <a:schemeClr val="accent1">
                <a:shade val="93000"/>
                <a:satMod val="13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21420000" scaled="0"/>
        </a:gradFill>
      </dgm:spPr>
      <dgm:t>
        <a:bodyPr vert="vert"/>
        <a:lstStyle/>
        <a:p>
          <a:pPr rtl="0"/>
          <a:r>
            <a:rPr lang="en-US" sz="3000" b="1" spc="0" dirty="0" smtClean="0"/>
            <a:t>At risk</a:t>
          </a:r>
          <a:endParaRPr lang="en-US" sz="3000" b="1" spc="0" dirty="0"/>
        </a:p>
      </dgm:t>
    </dgm:pt>
    <dgm:pt modelId="{7D7C5EFC-72EC-F843-9B30-707B4449304B}" type="parTrans" cxnId="{8F467541-1968-5743-B2FA-B3966F76B3A6}">
      <dgm:prSet/>
      <dgm:spPr/>
      <dgm:t>
        <a:bodyPr/>
        <a:lstStyle/>
        <a:p>
          <a:endParaRPr lang="en-US"/>
        </a:p>
      </dgm:t>
    </dgm:pt>
    <dgm:pt modelId="{A3172FFB-411D-8244-8033-E61C00EDD706}" type="sibTrans" cxnId="{8F467541-1968-5743-B2FA-B3966F76B3A6}">
      <dgm:prSet/>
      <dgm:spPr/>
      <dgm:t>
        <a:bodyPr/>
        <a:lstStyle/>
        <a:p>
          <a:endParaRPr lang="en-US"/>
        </a:p>
      </dgm:t>
    </dgm:pt>
    <dgm:pt modelId="{81E1A14E-4A2E-F846-A8E2-827142D11411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35F056">
            <a:alpha val="29000"/>
          </a:srgbClr>
        </a:solidFill>
        <a:ln>
          <a:solidFill>
            <a:srgbClr val="35F056">
              <a:alpha val="25000"/>
            </a:srgbClr>
          </a:solidFill>
        </a:ln>
      </dgm:spPr>
      <dgm:t>
        <a:bodyPr/>
        <a:lstStyle/>
        <a:p>
          <a:pPr rtl="0"/>
          <a:r>
            <a:rPr lang="en-US" dirty="0" smtClean="0"/>
            <a:t>Students who score at benchmark or higher are considered at    low risk.</a:t>
          </a:r>
          <a:endParaRPr lang="en-US" dirty="0"/>
        </a:p>
      </dgm:t>
    </dgm:pt>
    <dgm:pt modelId="{E51DE364-94D5-9B4B-A107-459C2E0FCA26}" type="parTrans" cxnId="{EC411621-E9E8-B749-A75E-BF912EAD55C9}">
      <dgm:prSet/>
      <dgm:spPr/>
      <dgm:t>
        <a:bodyPr/>
        <a:lstStyle/>
        <a:p>
          <a:endParaRPr lang="en-US"/>
        </a:p>
      </dgm:t>
    </dgm:pt>
    <dgm:pt modelId="{3E78B5D6-0A3A-C64D-BCC9-6358537465D5}" type="sibTrans" cxnId="{EC411621-E9E8-B749-A75E-BF912EAD55C9}">
      <dgm:prSet/>
      <dgm:spPr/>
      <dgm:t>
        <a:bodyPr/>
        <a:lstStyle/>
        <a:p>
          <a:endParaRPr lang="en-US"/>
        </a:p>
      </dgm:t>
    </dgm:pt>
    <dgm:pt modelId="{D7517B1F-D5D9-0941-A7D1-E773E1F68072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3366FF">
            <a:alpha val="29000"/>
          </a:srgbClr>
        </a:solidFill>
        <a:ln>
          <a:solidFill>
            <a:srgbClr val="3366FF">
              <a:alpha val="35000"/>
            </a:srgbClr>
          </a:solidFill>
        </a:ln>
      </dgm:spPr>
      <dgm:t>
        <a:bodyPr/>
        <a:lstStyle/>
        <a:p>
          <a:pPr rtl="0"/>
          <a:r>
            <a:rPr lang="en-US" dirty="0" smtClean="0"/>
            <a:t> Students need some additional support to meet future goals.</a:t>
          </a:r>
          <a:endParaRPr lang="en-US" dirty="0"/>
        </a:p>
      </dgm:t>
    </dgm:pt>
    <dgm:pt modelId="{DB1B4677-0D11-D04E-A917-38F2691411AE}" type="parTrans" cxnId="{250BD6C4-8E61-2141-9F29-56A912E2587F}">
      <dgm:prSet/>
      <dgm:spPr/>
      <dgm:t>
        <a:bodyPr/>
        <a:lstStyle/>
        <a:p>
          <a:endParaRPr lang="en-US"/>
        </a:p>
      </dgm:t>
    </dgm:pt>
    <dgm:pt modelId="{0E2AABD2-049D-E441-9D06-A272C03B7B99}" type="sibTrans" cxnId="{250BD6C4-8E61-2141-9F29-56A912E2587F}">
      <dgm:prSet/>
      <dgm:spPr/>
      <dgm:t>
        <a:bodyPr/>
        <a:lstStyle/>
        <a:p>
          <a:endParaRPr lang="en-US"/>
        </a:p>
      </dgm:t>
    </dgm:pt>
    <dgm:pt modelId="{897F5E9E-20B3-2545-BED6-D6EE14CF35D1}">
      <dgm:prSet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>
              <a:shade val="95000"/>
              <a:satMod val="105000"/>
              <a:alpha val="47000"/>
            </a:schemeClr>
          </a:solidFill>
        </a:ln>
      </dgm:spPr>
      <dgm:t>
        <a:bodyPr/>
        <a:lstStyle/>
        <a:p>
          <a:pPr rtl="0"/>
          <a:r>
            <a:rPr lang="en-US" dirty="0" smtClean="0"/>
            <a:t>Students need intensive instructional support meet future goals.</a:t>
          </a:r>
          <a:endParaRPr lang="en-US" dirty="0"/>
        </a:p>
      </dgm:t>
    </dgm:pt>
    <dgm:pt modelId="{0316E99B-6AA7-5141-A594-609D4811907D}" type="parTrans" cxnId="{A065C377-E9D9-AA44-B6EA-B2E6FB5A95BB}">
      <dgm:prSet/>
      <dgm:spPr/>
      <dgm:t>
        <a:bodyPr/>
        <a:lstStyle/>
        <a:p>
          <a:endParaRPr lang="en-US"/>
        </a:p>
      </dgm:t>
    </dgm:pt>
    <dgm:pt modelId="{7101134D-2A27-FF4C-8F14-40556EB91EC7}" type="sibTrans" cxnId="{A065C377-E9D9-AA44-B6EA-B2E6FB5A95BB}">
      <dgm:prSet/>
      <dgm:spPr/>
      <dgm:t>
        <a:bodyPr/>
        <a:lstStyle/>
        <a:p>
          <a:endParaRPr lang="en-US"/>
        </a:p>
      </dgm:t>
    </dgm:pt>
    <dgm:pt modelId="{63FB1255-A398-F949-8739-EA5161C4A182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>
          <a:solidFill>
            <a:schemeClr val="accent1">
              <a:shade val="95000"/>
              <a:satMod val="105000"/>
              <a:alpha val="51000"/>
            </a:schemeClr>
          </a:solidFill>
        </a:ln>
      </dgm:spPr>
      <dgm:t>
        <a:bodyPr/>
        <a:lstStyle/>
        <a:p>
          <a:pPr rtl="0"/>
          <a:r>
            <a:rPr lang="en-US" sz="1600" dirty="0" smtClean="0"/>
            <a:t> did not meet cutoff</a:t>
          </a:r>
          <a:endParaRPr lang="en-US" sz="1600" dirty="0"/>
        </a:p>
      </dgm:t>
    </dgm:pt>
    <dgm:pt modelId="{ADA0FD57-DEE4-DD45-A385-B32ABD7D5C8A}" type="parTrans" cxnId="{C168F06C-83F2-0142-9758-57D641DAA10F}">
      <dgm:prSet/>
      <dgm:spPr/>
      <dgm:t>
        <a:bodyPr/>
        <a:lstStyle/>
        <a:p>
          <a:endParaRPr lang="en-US"/>
        </a:p>
      </dgm:t>
    </dgm:pt>
    <dgm:pt modelId="{D7BB62F5-3EE4-4040-A4D2-A079B8F6250F}" type="sibTrans" cxnId="{C168F06C-83F2-0142-9758-57D641DAA10F}">
      <dgm:prSet/>
      <dgm:spPr/>
      <dgm:t>
        <a:bodyPr/>
        <a:lstStyle/>
        <a:p>
          <a:endParaRPr lang="en-US"/>
        </a:p>
      </dgm:t>
    </dgm:pt>
    <dgm:pt modelId="{F8C9ABE7-6745-2D4D-8127-0296DADCD15E}">
      <dgm:prSet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solidFill>
          <a:srgbClr val="3366FF">
            <a:alpha val="30000"/>
          </a:srgbClr>
        </a:solidFill>
        <a:ln>
          <a:solidFill>
            <a:srgbClr val="3366FF">
              <a:alpha val="22000"/>
            </a:srgbClr>
          </a:solidFill>
        </a:ln>
      </dgm:spPr>
      <dgm:t>
        <a:bodyPr/>
        <a:lstStyle/>
        <a:p>
          <a:pPr rtl="0"/>
          <a:r>
            <a:rPr lang="en-US" sz="1500" dirty="0" smtClean="0"/>
            <a:t>Did not meet benchmark, but scored higher than cutoff</a:t>
          </a:r>
          <a:r>
            <a:rPr lang="en-US" sz="1600" dirty="0" smtClean="0"/>
            <a:t>. </a:t>
          </a:r>
          <a:endParaRPr lang="en-US" sz="1600" dirty="0"/>
        </a:p>
      </dgm:t>
    </dgm:pt>
    <dgm:pt modelId="{C992EC31-EE51-7744-9BFA-C30AF7499C37}" type="parTrans" cxnId="{2A686696-B413-1942-B790-129428EBAD79}">
      <dgm:prSet/>
      <dgm:spPr/>
      <dgm:t>
        <a:bodyPr/>
        <a:lstStyle/>
        <a:p>
          <a:endParaRPr lang="en-US"/>
        </a:p>
      </dgm:t>
    </dgm:pt>
    <dgm:pt modelId="{3041244B-C2F2-8A4B-AAE9-D3564058A1E7}" type="sibTrans" cxnId="{2A686696-B413-1942-B790-129428EBAD79}">
      <dgm:prSet/>
      <dgm:spPr/>
      <dgm:t>
        <a:bodyPr/>
        <a:lstStyle/>
        <a:p>
          <a:endParaRPr lang="en-US"/>
        </a:p>
      </dgm:t>
    </dgm:pt>
    <dgm:pt modelId="{DAED5973-96B6-8049-9C66-9FE1D0BAA57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>
        <a:solidFill>
          <a:srgbClr val="35F056">
            <a:alpha val="29000"/>
          </a:srgbClr>
        </a:solidFill>
        <a:ln>
          <a:solidFill>
            <a:srgbClr val="35F056">
              <a:alpha val="26000"/>
            </a:srgbClr>
          </a:solidFill>
        </a:ln>
      </dgm:spPr>
      <dgm:t>
        <a:bodyPr/>
        <a:lstStyle/>
        <a:p>
          <a:pPr rtl="0"/>
          <a:r>
            <a:rPr lang="en-US" sz="1600" dirty="0" smtClean="0"/>
            <a:t>Met benchmark goal</a:t>
          </a:r>
          <a:endParaRPr lang="en-US" sz="1600" dirty="0"/>
        </a:p>
      </dgm:t>
    </dgm:pt>
    <dgm:pt modelId="{CCA47C77-66DE-6140-956A-89D224AF7CAE}" type="parTrans" cxnId="{AFDDAB8B-ABB9-6E4F-8776-77E99BA96247}">
      <dgm:prSet/>
      <dgm:spPr/>
      <dgm:t>
        <a:bodyPr/>
        <a:lstStyle/>
        <a:p>
          <a:endParaRPr lang="en-US"/>
        </a:p>
      </dgm:t>
    </dgm:pt>
    <dgm:pt modelId="{2E66D7F2-FACE-2341-9D11-B31FF1DA4148}" type="sibTrans" cxnId="{AFDDAB8B-ABB9-6E4F-8776-77E99BA96247}">
      <dgm:prSet/>
      <dgm:spPr/>
      <dgm:t>
        <a:bodyPr/>
        <a:lstStyle/>
        <a:p>
          <a:endParaRPr lang="en-US"/>
        </a:p>
      </dgm:t>
    </dgm:pt>
    <dgm:pt modelId="{C2CD9419-3CC4-3942-BBF1-241778FE3DC6}" type="pres">
      <dgm:prSet presAssocID="{6E7FA70D-834D-EC4B-878F-2358562F9892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20ED16B-7CB3-734D-8413-F809B47EF89A}" type="pres">
      <dgm:prSet presAssocID="{5ADE796A-E51E-5241-AB6B-CCD648F24981}" presName="horFlow" presStyleCnt="0"/>
      <dgm:spPr/>
      <dgm:t>
        <a:bodyPr/>
        <a:lstStyle/>
        <a:p>
          <a:endParaRPr lang="en-US"/>
        </a:p>
      </dgm:t>
    </dgm:pt>
    <dgm:pt modelId="{C748FE6F-3225-1D45-995B-66EBCB003B84}" type="pres">
      <dgm:prSet presAssocID="{5ADE796A-E51E-5241-AB6B-CCD648F24981}" presName="bigChev" presStyleLbl="node1" presStyleIdx="0" presStyleCnt="3" custScaleX="54815"/>
      <dgm:spPr/>
      <dgm:t>
        <a:bodyPr/>
        <a:lstStyle/>
        <a:p>
          <a:endParaRPr lang="en-US"/>
        </a:p>
      </dgm:t>
    </dgm:pt>
    <dgm:pt modelId="{8F24F24B-3028-E147-8CDE-0045D63C2C14}" type="pres">
      <dgm:prSet presAssocID="{CCA47C77-66DE-6140-956A-89D224AF7CAE}" presName="parTrans" presStyleCnt="0"/>
      <dgm:spPr/>
      <dgm:t>
        <a:bodyPr/>
        <a:lstStyle/>
        <a:p>
          <a:endParaRPr lang="en-US"/>
        </a:p>
      </dgm:t>
    </dgm:pt>
    <dgm:pt modelId="{1F229A66-0C5D-8144-A327-9A00998E427C}" type="pres">
      <dgm:prSet presAssocID="{DAED5973-96B6-8049-9C66-9FE1D0BAA577}" presName="node" presStyleLbl="alignAccFollowNode1" presStyleIdx="0" presStyleCnt="6" custScaleX="726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1B3FF1-E8C2-0E47-BE23-D3B5A51CB0EE}" type="pres">
      <dgm:prSet presAssocID="{2E66D7F2-FACE-2341-9D11-B31FF1DA4148}" presName="sibTrans" presStyleCnt="0"/>
      <dgm:spPr/>
      <dgm:t>
        <a:bodyPr/>
        <a:lstStyle/>
        <a:p>
          <a:endParaRPr lang="en-US"/>
        </a:p>
      </dgm:t>
    </dgm:pt>
    <dgm:pt modelId="{9E8F2AB4-6F76-8745-8395-0A56EBE1D02B}" type="pres">
      <dgm:prSet presAssocID="{81E1A14E-4A2E-F846-A8E2-827142D11411}" presName="node" presStyleLbl="align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B966B8-A2BE-D14C-B61F-C236C84AE8C8}" type="pres">
      <dgm:prSet presAssocID="{5ADE796A-E51E-5241-AB6B-CCD648F24981}" presName="vSp" presStyleCnt="0"/>
      <dgm:spPr/>
      <dgm:t>
        <a:bodyPr/>
        <a:lstStyle/>
        <a:p>
          <a:endParaRPr lang="en-US"/>
        </a:p>
      </dgm:t>
    </dgm:pt>
    <dgm:pt modelId="{C7C213D3-0923-1C42-BD06-1D90C5833AE3}" type="pres">
      <dgm:prSet presAssocID="{A9441D91-02F4-8A4F-B266-1926FCE25B60}" presName="horFlow" presStyleCnt="0"/>
      <dgm:spPr/>
      <dgm:t>
        <a:bodyPr/>
        <a:lstStyle/>
        <a:p>
          <a:endParaRPr lang="en-US"/>
        </a:p>
      </dgm:t>
    </dgm:pt>
    <dgm:pt modelId="{FD9CFE9F-C980-DA4A-88BA-67B65D576067}" type="pres">
      <dgm:prSet presAssocID="{A9441D91-02F4-8A4F-B266-1926FCE25B60}" presName="bigChev" presStyleLbl="node1" presStyleIdx="1" presStyleCnt="3" custScaleX="54815"/>
      <dgm:spPr/>
      <dgm:t>
        <a:bodyPr/>
        <a:lstStyle/>
        <a:p>
          <a:endParaRPr lang="en-US"/>
        </a:p>
      </dgm:t>
    </dgm:pt>
    <dgm:pt modelId="{976D6A0C-D062-5247-90A1-8A9A01334A29}" type="pres">
      <dgm:prSet presAssocID="{C992EC31-EE51-7744-9BFA-C30AF7499C37}" presName="parTrans" presStyleCnt="0"/>
      <dgm:spPr/>
      <dgm:t>
        <a:bodyPr/>
        <a:lstStyle/>
        <a:p>
          <a:endParaRPr lang="en-US"/>
        </a:p>
      </dgm:t>
    </dgm:pt>
    <dgm:pt modelId="{6126CC75-823E-6B4E-97EA-84376975D450}" type="pres">
      <dgm:prSet presAssocID="{F8C9ABE7-6745-2D4D-8127-0296DADCD15E}" presName="node" presStyleLbl="alignAccFollowNode1" presStyleIdx="2" presStyleCnt="6" custScaleX="726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CC521E-2B77-374B-8F4E-7E3D4FFDF39F}" type="pres">
      <dgm:prSet presAssocID="{3041244B-C2F2-8A4B-AAE9-D3564058A1E7}" presName="sibTrans" presStyleCnt="0"/>
      <dgm:spPr/>
      <dgm:t>
        <a:bodyPr/>
        <a:lstStyle/>
        <a:p>
          <a:endParaRPr lang="en-US"/>
        </a:p>
      </dgm:t>
    </dgm:pt>
    <dgm:pt modelId="{EA597152-7247-7D43-8734-1B44E5DA7F04}" type="pres">
      <dgm:prSet presAssocID="{D7517B1F-D5D9-0941-A7D1-E773E1F68072}" presName="node" presStyleLbl="align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644C2A-443C-014B-80D0-3A61312F6878}" type="pres">
      <dgm:prSet presAssocID="{A9441D91-02F4-8A4F-B266-1926FCE25B60}" presName="vSp" presStyleCnt="0"/>
      <dgm:spPr/>
      <dgm:t>
        <a:bodyPr/>
        <a:lstStyle/>
        <a:p>
          <a:endParaRPr lang="en-US"/>
        </a:p>
      </dgm:t>
    </dgm:pt>
    <dgm:pt modelId="{486D20DB-D86C-0843-9B66-B53F065D0823}" type="pres">
      <dgm:prSet presAssocID="{969E58C4-858C-3E4D-B0A0-501F008417BB}" presName="horFlow" presStyleCnt="0"/>
      <dgm:spPr/>
      <dgm:t>
        <a:bodyPr/>
        <a:lstStyle/>
        <a:p>
          <a:endParaRPr lang="en-US"/>
        </a:p>
      </dgm:t>
    </dgm:pt>
    <dgm:pt modelId="{A51AE46B-FB4D-B641-89A0-0B692A5B71D5}" type="pres">
      <dgm:prSet presAssocID="{969E58C4-858C-3E4D-B0A0-501F008417BB}" presName="bigChev" presStyleLbl="node1" presStyleIdx="2" presStyleCnt="3" custScaleX="54815"/>
      <dgm:spPr/>
      <dgm:t>
        <a:bodyPr/>
        <a:lstStyle/>
        <a:p>
          <a:endParaRPr lang="en-US"/>
        </a:p>
      </dgm:t>
    </dgm:pt>
    <dgm:pt modelId="{2429E33B-DBCF-A140-B611-5B20345FF4D6}" type="pres">
      <dgm:prSet presAssocID="{ADA0FD57-DEE4-DD45-A385-B32ABD7D5C8A}" presName="parTrans" presStyleCnt="0"/>
      <dgm:spPr/>
      <dgm:t>
        <a:bodyPr/>
        <a:lstStyle/>
        <a:p>
          <a:endParaRPr lang="en-US"/>
        </a:p>
      </dgm:t>
    </dgm:pt>
    <dgm:pt modelId="{A4FC6F0B-2016-7040-B285-37AB605EC2B1}" type="pres">
      <dgm:prSet presAssocID="{63FB1255-A398-F949-8739-EA5161C4A182}" presName="node" presStyleLbl="alignAccFollowNode1" presStyleIdx="4" presStyleCnt="6" custScaleX="726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0134B2-2159-3D4C-9C75-7F556059E57B}" type="pres">
      <dgm:prSet presAssocID="{D7BB62F5-3EE4-4040-A4D2-A079B8F6250F}" presName="sibTrans" presStyleCnt="0"/>
      <dgm:spPr/>
      <dgm:t>
        <a:bodyPr/>
        <a:lstStyle/>
        <a:p>
          <a:endParaRPr lang="en-US"/>
        </a:p>
      </dgm:t>
    </dgm:pt>
    <dgm:pt modelId="{898B210A-350D-C74E-ADF0-842447A7C3B9}" type="pres">
      <dgm:prSet presAssocID="{897F5E9E-20B3-2545-BED6-D6EE14CF35D1}" presName="node" presStyleLbl="align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B98636C-59FE-F44C-9314-125B8C20EE28}" srcId="{6E7FA70D-834D-EC4B-878F-2358562F9892}" destId="{5ADE796A-E51E-5241-AB6B-CCD648F24981}" srcOrd="0" destOrd="0" parTransId="{B2579B10-4595-EF4C-A630-5D85DC35DCF5}" sibTransId="{A564AAFD-0F26-9841-A1B3-07C179266D5C}"/>
    <dgm:cxn modelId="{908989B1-4717-3B4F-B21D-69EE46FB449F}" srcId="{6E7FA70D-834D-EC4B-878F-2358562F9892}" destId="{A9441D91-02F4-8A4F-B266-1926FCE25B60}" srcOrd="1" destOrd="0" parTransId="{6B40A45C-FCF8-E54B-B53C-0C4A86552C99}" sibTransId="{3EED11A7-B35F-4D4E-9DB7-453FA641E9A4}"/>
    <dgm:cxn modelId="{C168F06C-83F2-0142-9758-57D641DAA10F}" srcId="{969E58C4-858C-3E4D-B0A0-501F008417BB}" destId="{63FB1255-A398-F949-8739-EA5161C4A182}" srcOrd="0" destOrd="0" parTransId="{ADA0FD57-DEE4-DD45-A385-B32ABD7D5C8A}" sibTransId="{D7BB62F5-3EE4-4040-A4D2-A079B8F6250F}"/>
    <dgm:cxn modelId="{0B5A7B37-3573-AB46-BCED-48AF2461798E}" type="presOf" srcId="{63FB1255-A398-F949-8739-EA5161C4A182}" destId="{A4FC6F0B-2016-7040-B285-37AB605EC2B1}" srcOrd="0" destOrd="0" presId="urn:microsoft.com/office/officeart/2005/8/layout/lProcess3"/>
    <dgm:cxn modelId="{C1BBA420-E1B8-9C45-9BB1-51E5CC0466D2}" type="presOf" srcId="{D7517B1F-D5D9-0941-A7D1-E773E1F68072}" destId="{EA597152-7247-7D43-8734-1B44E5DA7F04}" srcOrd="0" destOrd="0" presId="urn:microsoft.com/office/officeart/2005/8/layout/lProcess3"/>
    <dgm:cxn modelId="{250BD6C4-8E61-2141-9F29-56A912E2587F}" srcId="{A9441D91-02F4-8A4F-B266-1926FCE25B60}" destId="{D7517B1F-D5D9-0941-A7D1-E773E1F68072}" srcOrd="1" destOrd="0" parTransId="{DB1B4677-0D11-D04E-A917-38F2691411AE}" sibTransId="{0E2AABD2-049D-E441-9D06-A272C03B7B99}"/>
    <dgm:cxn modelId="{A065C377-E9D9-AA44-B6EA-B2E6FB5A95BB}" srcId="{969E58C4-858C-3E4D-B0A0-501F008417BB}" destId="{897F5E9E-20B3-2545-BED6-D6EE14CF35D1}" srcOrd="1" destOrd="0" parTransId="{0316E99B-6AA7-5141-A594-609D4811907D}" sibTransId="{7101134D-2A27-FF4C-8F14-40556EB91EC7}"/>
    <dgm:cxn modelId="{AF35C63F-4469-1849-8531-83B472D18335}" type="presOf" srcId="{F8C9ABE7-6745-2D4D-8127-0296DADCD15E}" destId="{6126CC75-823E-6B4E-97EA-84376975D450}" srcOrd="0" destOrd="0" presId="urn:microsoft.com/office/officeart/2005/8/layout/lProcess3"/>
    <dgm:cxn modelId="{AFDDAB8B-ABB9-6E4F-8776-77E99BA96247}" srcId="{5ADE796A-E51E-5241-AB6B-CCD648F24981}" destId="{DAED5973-96B6-8049-9C66-9FE1D0BAA577}" srcOrd="0" destOrd="0" parTransId="{CCA47C77-66DE-6140-956A-89D224AF7CAE}" sibTransId="{2E66D7F2-FACE-2341-9D11-B31FF1DA4148}"/>
    <dgm:cxn modelId="{2DA68E60-4A01-0040-883B-944F9C339F88}" type="presOf" srcId="{81E1A14E-4A2E-F846-A8E2-827142D11411}" destId="{9E8F2AB4-6F76-8745-8395-0A56EBE1D02B}" srcOrd="0" destOrd="0" presId="urn:microsoft.com/office/officeart/2005/8/layout/lProcess3"/>
    <dgm:cxn modelId="{2A686696-B413-1942-B790-129428EBAD79}" srcId="{A9441D91-02F4-8A4F-B266-1926FCE25B60}" destId="{F8C9ABE7-6745-2D4D-8127-0296DADCD15E}" srcOrd="0" destOrd="0" parTransId="{C992EC31-EE51-7744-9BFA-C30AF7499C37}" sibTransId="{3041244B-C2F2-8A4B-AAE9-D3564058A1E7}"/>
    <dgm:cxn modelId="{0D9F454D-29BD-4C4F-9E94-A3D6E3FB8349}" type="presOf" srcId="{5ADE796A-E51E-5241-AB6B-CCD648F24981}" destId="{C748FE6F-3225-1D45-995B-66EBCB003B84}" srcOrd="0" destOrd="0" presId="urn:microsoft.com/office/officeart/2005/8/layout/lProcess3"/>
    <dgm:cxn modelId="{79DD012F-A241-4447-BB69-973E5B89BA08}" type="presOf" srcId="{969E58C4-858C-3E4D-B0A0-501F008417BB}" destId="{A51AE46B-FB4D-B641-89A0-0B692A5B71D5}" srcOrd="0" destOrd="0" presId="urn:microsoft.com/office/officeart/2005/8/layout/lProcess3"/>
    <dgm:cxn modelId="{FEAA2DF3-B48A-9149-ABCC-074BEF71AE7E}" type="presOf" srcId="{897F5E9E-20B3-2545-BED6-D6EE14CF35D1}" destId="{898B210A-350D-C74E-ADF0-842447A7C3B9}" srcOrd="0" destOrd="0" presId="urn:microsoft.com/office/officeart/2005/8/layout/lProcess3"/>
    <dgm:cxn modelId="{8F467541-1968-5743-B2FA-B3966F76B3A6}" srcId="{6E7FA70D-834D-EC4B-878F-2358562F9892}" destId="{969E58C4-858C-3E4D-B0A0-501F008417BB}" srcOrd="2" destOrd="0" parTransId="{7D7C5EFC-72EC-F843-9B30-707B4449304B}" sibTransId="{A3172FFB-411D-8244-8033-E61C00EDD706}"/>
    <dgm:cxn modelId="{F55B0082-9607-A04D-9558-55DA18F31E68}" type="presOf" srcId="{A9441D91-02F4-8A4F-B266-1926FCE25B60}" destId="{FD9CFE9F-C980-DA4A-88BA-67B65D576067}" srcOrd="0" destOrd="0" presId="urn:microsoft.com/office/officeart/2005/8/layout/lProcess3"/>
    <dgm:cxn modelId="{D1473155-0E0D-2E4B-A8B4-6E8504EBDEFA}" type="presOf" srcId="{DAED5973-96B6-8049-9C66-9FE1D0BAA577}" destId="{1F229A66-0C5D-8144-A327-9A00998E427C}" srcOrd="0" destOrd="0" presId="urn:microsoft.com/office/officeart/2005/8/layout/lProcess3"/>
    <dgm:cxn modelId="{EC411621-E9E8-B749-A75E-BF912EAD55C9}" srcId="{5ADE796A-E51E-5241-AB6B-CCD648F24981}" destId="{81E1A14E-4A2E-F846-A8E2-827142D11411}" srcOrd="1" destOrd="0" parTransId="{E51DE364-94D5-9B4B-A107-459C2E0FCA26}" sibTransId="{3E78B5D6-0A3A-C64D-BCC9-6358537465D5}"/>
    <dgm:cxn modelId="{B218DA20-EDFE-BF40-9E48-659AE209F863}" type="presOf" srcId="{6E7FA70D-834D-EC4B-878F-2358562F9892}" destId="{C2CD9419-3CC4-3942-BBF1-241778FE3DC6}" srcOrd="0" destOrd="0" presId="urn:microsoft.com/office/officeart/2005/8/layout/lProcess3"/>
    <dgm:cxn modelId="{AFBDCC67-68F0-9349-B985-53A575EE68D4}" type="presParOf" srcId="{C2CD9419-3CC4-3942-BBF1-241778FE3DC6}" destId="{220ED16B-7CB3-734D-8413-F809B47EF89A}" srcOrd="0" destOrd="0" presId="urn:microsoft.com/office/officeart/2005/8/layout/lProcess3"/>
    <dgm:cxn modelId="{7769AC72-61CA-E342-AF4D-86243F933A78}" type="presParOf" srcId="{220ED16B-7CB3-734D-8413-F809B47EF89A}" destId="{C748FE6F-3225-1D45-995B-66EBCB003B84}" srcOrd="0" destOrd="0" presId="urn:microsoft.com/office/officeart/2005/8/layout/lProcess3"/>
    <dgm:cxn modelId="{CD96735B-AEED-7B45-AC58-FEFFB55ECA36}" type="presParOf" srcId="{220ED16B-7CB3-734D-8413-F809B47EF89A}" destId="{8F24F24B-3028-E147-8CDE-0045D63C2C14}" srcOrd="1" destOrd="0" presId="urn:microsoft.com/office/officeart/2005/8/layout/lProcess3"/>
    <dgm:cxn modelId="{11CB5D83-A975-D042-B74C-1B471A793CAF}" type="presParOf" srcId="{220ED16B-7CB3-734D-8413-F809B47EF89A}" destId="{1F229A66-0C5D-8144-A327-9A00998E427C}" srcOrd="2" destOrd="0" presId="urn:microsoft.com/office/officeart/2005/8/layout/lProcess3"/>
    <dgm:cxn modelId="{75D2639B-6AB0-4148-A68E-7805735E4B7F}" type="presParOf" srcId="{220ED16B-7CB3-734D-8413-F809B47EF89A}" destId="{A21B3FF1-E8C2-0E47-BE23-D3B5A51CB0EE}" srcOrd="3" destOrd="0" presId="urn:microsoft.com/office/officeart/2005/8/layout/lProcess3"/>
    <dgm:cxn modelId="{1E006302-5FD9-E041-94EA-55809434552A}" type="presParOf" srcId="{220ED16B-7CB3-734D-8413-F809B47EF89A}" destId="{9E8F2AB4-6F76-8745-8395-0A56EBE1D02B}" srcOrd="4" destOrd="0" presId="urn:microsoft.com/office/officeart/2005/8/layout/lProcess3"/>
    <dgm:cxn modelId="{2010AACD-AE52-C143-823A-29586B93F5F5}" type="presParOf" srcId="{C2CD9419-3CC4-3942-BBF1-241778FE3DC6}" destId="{92B966B8-A2BE-D14C-B61F-C236C84AE8C8}" srcOrd="1" destOrd="0" presId="urn:microsoft.com/office/officeart/2005/8/layout/lProcess3"/>
    <dgm:cxn modelId="{9BC25E9B-971B-9941-AF14-2CDFA00AE5D3}" type="presParOf" srcId="{C2CD9419-3CC4-3942-BBF1-241778FE3DC6}" destId="{C7C213D3-0923-1C42-BD06-1D90C5833AE3}" srcOrd="2" destOrd="0" presId="urn:microsoft.com/office/officeart/2005/8/layout/lProcess3"/>
    <dgm:cxn modelId="{A56616DE-95F2-0E43-A786-85A78392306C}" type="presParOf" srcId="{C7C213D3-0923-1C42-BD06-1D90C5833AE3}" destId="{FD9CFE9F-C980-DA4A-88BA-67B65D576067}" srcOrd="0" destOrd="0" presId="urn:microsoft.com/office/officeart/2005/8/layout/lProcess3"/>
    <dgm:cxn modelId="{4FCA72DC-0CB9-A246-A55C-87E769533225}" type="presParOf" srcId="{C7C213D3-0923-1C42-BD06-1D90C5833AE3}" destId="{976D6A0C-D062-5247-90A1-8A9A01334A29}" srcOrd="1" destOrd="0" presId="urn:microsoft.com/office/officeart/2005/8/layout/lProcess3"/>
    <dgm:cxn modelId="{E4288C48-A6DC-A342-B80B-BB1281968632}" type="presParOf" srcId="{C7C213D3-0923-1C42-BD06-1D90C5833AE3}" destId="{6126CC75-823E-6B4E-97EA-84376975D450}" srcOrd="2" destOrd="0" presId="urn:microsoft.com/office/officeart/2005/8/layout/lProcess3"/>
    <dgm:cxn modelId="{D11C35CF-051B-764C-A6E6-13E6C8293BA6}" type="presParOf" srcId="{C7C213D3-0923-1C42-BD06-1D90C5833AE3}" destId="{83CC521E-2B77-374B-8F4E-7E3D4FFDF39F}" srcOrd="3" destOrd="0" presId="urn:microsoft.com/office/officeart/2005/8/layout/lProcess3"/>
    <dgm:cxn modelId="{7E9C0608-5B59-3841-AFEE-EABE2847DB6F}" type="presParOf" srcId="{C7C213D3-0923-1C42-BD06-1D90C5833AE3}" destId="{EA597152-7247-7D43-8734-1B44E5DA7F04}" srcOrd="4" destOrd="0" presId="urn:microsoft.com/office/officeart/2005/8/layout/lProcess3"/>
    <dgm:cxn modelId="{1A34E6C1-4524-6945-AA19-3DB757FEA511}" type="presParOf" srcId="{C2CD9419-3CC4-3942-BBF1-241778FE3DC6}" destId="{5A644C2A-443C-014B-80D0-3A61312F6878}" srcOrd="3" destOrd="0" presId="urn:microsoft.com/office/officeart/2005/8/layout/lProcess3"/>
    <dgm:cxn modelId="{531EA7BA-0210-D446-882A-F0A9D971FABA}" type="presParOf" srcId="{C2CD9419-3CC4-3942-BBF1-241778FE3DC6}" destId="{486D20DB-D86C-0843-9B66-B53F065D0823}" srcOrd="4" destOrd="0" presId="urn:microsoft.com/office/officeart/2005/8/layout/lProcess3"/>
    <dgm:cxn modelId="{76E3F04F-5B82-9D45-A088-2A971FD268A5}" type="presParOf" srcId="{486D20DB-D86C-0843-9B66-B53F065D0823}" destId="{A51AE46B-FB4D-B641-89A0-0B692A5B71D5}" srcOrd="0" destOrd="0" presId="urn:microsoft.com/office/officeart/2005/8/layout/lProcess3"/>
    <dgm:cxn modelId="{0E382D8F-CFF6-F74C-B481-0F61D61E0493}" type="presParOf" srcId="{486D20DB-D86C-0843-9B66-B53F065D0823}" destId="{2429E33B-DBCF-A140-B611-5B20345FF4D6}" srcOrd="1" destOrd="0" presId="urn:microsoft.com/office/officeart/2005/8/layout/lProcess3"/>
    <dgm:cxn modelId="{2F0CDDF5-2A84-7244-AC43-566A410E6272}" type="presParOf" srcId="{486D20DB-D86C-0843-9B66-B53F065D0823}" destId="{A4FC6F0B-2016-7040-B285-37AB605EC2B1}" srcOrd="2" destOrd="0" presId="urn:microsoft.com/office/officeart/2005/8/layout/lProcess3"/>
    <dgm:cxn modelId="{3745A07F-70CF-8848-B83F-1C5674F7A47F}" type="presParOf" srcId="{486D20DB-D86C-0843-9B66-B53F065D0823}" destId="{3A0134B2-2159-3D4C-9C75-7F556059E57B}" srcOrd="3" destOrd="0" presId="urn:microsoft.com/office/officeart/2005/8/layout/lProcess3"/>
    <dgm:cxn modelId="{5C28E268-36C6-4548-8D95-2F144879A674}" type="presParOf" srcId="{486D20DB-D86C-0843-9B66-B53F065D0823}" destId="{898B210A-350D-C74E-ADF0-842447A7C3B9}" srcOrd="4" destOrd="0" presId="urn:microsoft.com/office/officeart/2005/8/layout/lProcess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42A189-DEDD-514F-A359-4370ACE7B4DF}">
      <dsp:nvSpPr>
        <dsp:cNvPr id="0" name=""/>
        <dsp:cNvSpPr/>
      </dsp:nvSpPr>
      <dsp:spPr>
        <a:xfrm rot="5400000">
          <a:off x="-283249" y="283816"/>
          <a:ext cx="1888331" cy="1321831"/>
        </a:xfrm>
        <a:prstGeom prst="chevron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Strengths</a:t>
          </a:r>
          <a:endParaRPr lang="en-US" sz="2000" kern="1200" dirty="0"/>
        </a:p>
      </dsp:txBody>
      <dsp:txXfrm rot="5400000">
        <a:off x="-283249" y="283816"/>
        <a:ext cx="1888331" cy="1321831"/>
      </dsp:txXfrm>
    </dsp:sp>
    <dsp:sp modelId="{BA302667-7A4C-C64B-8936-879DACC9816F}">
      <dsp:nvSpPr>
        <dsp:cNvPr id="0" name=""/>
        <dsp:cNvSpPr/>
      </dsp:nvSpPr>
      <dsp:spPr>
        <a:xfrm rot="5400000">
          <a:off x="4162008" y="-2839609"/>
          <a:ext cx="1227415" cy="6907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Lesson planning and teacher preparation is clearly evident.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Classroom management is positive.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Teachers displayed dynamic reading during Read Aloud lessons.</a:t>
          </a:r>
          <a:endParaRPr lang="en-US" sz="1600" kern="1200" dirty="0"/>
        </a:p>
      </dsp:txBody>
      <dsp:txXfrm rot="5400000">
        <a:off x="4162008" y="-2839609"/>
        <a:ext cx="1227415" cy="6907768"/>
      </dsp:txXfrm>
    </dsp:sp>
    <dsp:sp modelId="{DC34F965-7540-1446-9DB7-52497EE08915}">
      <dsp:nvSpPr>
        <dsp:cNvPr id="0" name=""/>
        <dsp:cNvSpPr/>
      </dsp:nvSpPr>
      <dsp:spPr>
        <a:xfrm rot="5400000">
          <a:off x="-283249" y="1980684"/>
          <a:ext cx="1888331" cy="1321831"/>
        </a:xfrm>
        <a:prstGeom prst="chevron">
          <a:avLst/>
        </a:prstGeom>
        <a:gradFill rotWithShape="0">
          <a:gsLst>
            <a:gs pos="0">
              <a:schemeClr val="accent2">
                <a:shade val="80000"/>
                <a:hueOff val="-55026"/>
                <a:satOff val="-4168"/>
                <a:lumOff val="15294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55026"/>
                <a:satOff val="-4168"/>
                <a:lumOff val="15294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55026"/>
                <a:satOff val="-4168"/>
                <a:lumOff val="15294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-55026"/>
              <a:satOff val="-4168"/>
              <a:lumOff val="15294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Opportunities</a:t>
          </a:r>
          <a:endParaRPr lang="en-US" sz="1800" kern="1200" dirty="0"/>
        </a:p>
      </dsp:txBody>
      <dsp:txXfrm rot="5400000">
        <a:off x="-283249" y="1980684"/>
        <a:ext cx="1888331" cy="1321831"/>
      </dsp:txXfrm>
    </dsp:sp>
    <dsp:sp modelId="{7BF6C0C6-2650-E944-B289-0DB5FE44EDAA}">
      <dsp:nvSpPr>
        <dsp:cNvPr id="0" name=""/>
        <dsp:cNvSpPr/>
      </dsp:nvSpPr>
      <dsp:spPr>
        <a:xfrm rot="5400000">
          <a:off x="4162008" y="-1142742"/>
          <a:ext cx="1227415" cy="6907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55026"/>
              <a:satOff val="-4168"/>
              <a:lumOff val="152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Integrating qualities of Strong Smart and Bold (SSB) into the curriculum in a meaningful way.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Cross-affiliate professional development</a:t>
          </a:r>
          <a:endParaRPr lang="en-US" sz="1600" kern="1200" dirty="0"/>
        </a:p>
      </dsp:txBody>
      <dsp:txXfrm rot="5400000">
        <a:off x="4162008" y="-1142742"/>
        <a:ext cx="1227415" cy="6907768"/>
      </dsp:txXfrm>
    </dsp:sp>
    <dsp:sp modelId="{53230697-D7F0-6D47-99E0-53484AADC292}">
      <dsp:nvSpPr>
        <dsp:cNvPr id="0" name=""/>
        <dsp:cNvSpPr/>
      </dsp:nvSpPr>
      <dsp:spPr>
        <a:xfrm rot="5400000">
          <a:off x="-283249" y="3677551"/>
          <a:ext cx="1888331" cy="1321831"/>
        </a:xfrm>
        <a:prstGeom prst="chevron">
          <a:avLst/>
        </a:prstGeom>
        <a:gradFill rotWithShape="0">
          <a:gsLst>
            <a:gs pos="0">
              <a:schemeClr val="accent2">
                <a:shade val="80000"/>
                <a:hueOff val="-110052"/>
                <a:satOff val="-8336"/>
                <a:lumOff val="30589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-110052"/>
                <a:satOff val="-8336"/>
                <a:lumOff val="30589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-110052"/>
                <a:satOff val="-8336"/>
                <a:lumOff val="30589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80000"/>
              <a:hueOff val="-110052"/>
              <a:satOff val="-8336"/>
              <a:lumOff val="3058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Recommendations</a:t>
          </a:r>
          <a:endParaRPr lang="en-US" sz="1300" kern="1200" dirty="0"/>
        </a:p>
      </dsp:txBody>
      <dsp:txXfrm rot="5400000">
        <a:off x="-283249" y="3677551"/>
        <a:ext cx="1888331" cy="1321831"/>
      </dsp:txXfrm>
    </dsp:sp>
    <dsp:sp modelId="{CC4D26A6-7454-DA4D-A238-D60B04CD9856}">
      <dsp:nvSpPr>
        <dsp:cNvPr id="0" name=""/>
        <dsp:cNvSpPr/>
      </dsp:nvSpPr>
      <dsp:spPr>
        <a:xfrm rot="5400000">
          <a:off x="4162008" y="554125"/>
          <a:ext cx="1227415" cy="6907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80000"/>
              <a:hueOff val="-110052"/>
              <a:satOff val="-8336"/>
              <a:lumOff val="3058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Clearer implementation of all four areas of curriculum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Share lesson design across affiliates for read aloud and theater lessons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Simplified and sustainable processes for classroom protocols and procedures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 rot="5400000">
        <a:off x="4162008" y="554125"/>
        <a:ext cx="1227415" cy="690776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48FE6F-3225-1D45-995B-66EBCB003B84}">
      <dsp:nvSpPr>
        <dsp:cNvPr id="0" name=""/>
        <dsp:cNvSpPr/>
      </dsp:nvSpPr>
      <dsp:spPr>
        <a:xfrm>
          <a:off x="639624" y="764"/>
          <a:ext cx="2196055" cy="1602521"/>
        </a:xfrm>
        <a:prstGeom prst="chevron">
          <a:avLst/>
        </a:prstGeom>
        <a:gradFill flip="none" rotWithShape="1">
          <a:gsLst>
            <a:gs pos="0">
              <a:srgbClr val="19911C"/>
            </a:gs>
            <a:gs pos="100000">
              <a:srgbClr val="35F056"/>
            </a:gs>
          </a:gsLst>
          <a:lin ang="0" scaled="1"/>
          <a:tileRect/>
        </a:gradFill>
        <a:ln w="9525" cap="flat" cmpd="sng" algn="ctr">
          <a:gradFill flip="none" rotWithShape="1">
            <a:gsLst>
              <a:gs pos="0">
                <a:srgbClr val="19911C"/>
              </a:gs>
              <a:gs pos="100000">
                <a:srgbClr val="35F056"/>
              </a:gs>
            </a:gsLst>
            <a:lin ang="0" scaled="1"/>
            <a:tileRect/>
          </a:gra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vert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spc="0" dirty="0" smtClean="0"/>
            <a:t>Low risk</a:t>
          </a:r>
          <a:endParaRPr lang="en-US" sz="3000" b="1" kern="1200" spc="0" dirty="0"/>
        </a:p>
      </dsp:txBody>
      <dsp:txXfrm>
        <a:off x="639624" y="764"/>
        <a:ext cx="2196055" cy="1602521"/>
      </dsp:txXfrm>
    </dsp:sp>
    <dsp:sp modelId="{1F229A66-0C5D-8144-A327-9A00998E427C}">
      <dsp:nvSpPr>
        <dsp:cNvPr id="0" name=""/>
        <dsp:cNvSpPr/>
      </dsp:nvSpPr>
      <dsp:spPr>
        <a:xfrm>
          <a:off x="2314860" y="136978"/>
          <a:ext cx="2415415" cy="1330093"/>
        </a:xfrm>
        <a:prstGeom prst="chevron">
          <a:avLst/>
        </a:prstGeom>
        <a:solidFill>
          <a:srgbClr val="35F056">
            <a:alpha val="29000"/>
          </a:srgbClr>
        </a:solidFill>
        <a:ln w="9525" cap="flat" cmpd="sng" algn="ctr">
          <a:solidFill>
            <a:srgbClr val="35F056">
              <a:alpha val="26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Met benchmark goal</a:t>
          </a:r>
          <a:endParaRPr lang="en-US" sz="1600" kern="1200" dirty="0"/>
        </a:p>
      </dsp:txBody>
      <dsp:txXfrm>
        <a:off x="2314860" y="136978"/>
        <a:ext cx="2415415" cy="1330093"/>
      </dsp:txXfrm>
    </dsp:sp>
    <dsp:sp modelId="{9E8F2AB4-6F76-8745-8395-0A56EBE1D02B}">
      <dsp:nvSpPr>
        <dsp:cNvPr id="0" name=""/>
        <dsp:cNvSpPr/>
      </dsp:nvSpPr>
      <dsp:spPr>
        <a:xfrm>
          <a:off x="4264743" y="136978"/>
          <a:ext cx="3325232" cy="1330093"/>
        </a:xfrm>
        <a:prstGeom prst="chevron">
          <a:avLst/>
        </a:prstGeom>
        <a:solidFill>
          <a:srgbClr val="35F056">
            <a:alpha val="29000"/>
          </a:srgbClr>
        </a:solidFill>
        <a:ln w="9525" cap="flat" cmpd="sng" algn="ctr">
          <a:solidFill>
            <a:srgbClr val="35F056">
              <a:alpha val="2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Students who score at benchmark or higher are considered at    low risk.</a:t>
          </a:r>
          <a:endParaRPr lang="en-US" sz="1800" kern="1200" dirty="0"/>
        </a:p>
      </dsp:txBody>
      <dsp:txXfrm>
        <a:off x="4264743" y="136978"/>
        <a:ext cx="3325232" cy="1330093"/>
      </dsp:txXfrm>
    </dsp:sp>
    <dsp:sp modelId="{FD9CFE9F-C980-DA4A-88BA-67B65D576067}">
      <dsp:nvSpPr>
        <dsp:cNvPr id="0" name=""/>
        <dsp:cNvSpPr/>
      </dsp:nvSpPr>
      <dsp:spPr>
        <a:xfrm>
          <a:off x="639624" y="1827639"/>
          <a:ext cx="2196055" cy="1602521"/>
        </a:xfrm>
        <a:prstGeom prst="chevron">
          <a:avLst/>
        </a:prstGeom>
        <a:gradFill flip="none" rotWithShape="1">
          <a:gsLst>
            <a:gs pos="0">
              <a:srgbClr val="0000FF"/>
            </a:gs>
            <a:gs pos="80000">
              <a:srgbClr val="3366FF"/>
            </a:gs>
          </a:gsLst>
          <a:lin ang="0" scaled="1"/>
          <a:tileRect/>
        </a:gradFill>
        <a:ln w="9525" cap="flat" cmpd="sng" algn="ctr">
          <a:solidFill>
            <a:schemeClr val="tx1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vert" wrap="square" lIns="35560" tIns="17780" rIns="0" bIns="177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pc="0" dirty="0" smtClean="0"/>
            <a:t>Some risk</a:t>
          </a:r>
          <a:endParaRPr lang="en-US" sz="2800" b="1" kern="1200" spc="0" dirty="0"/>
        </a:p>
      </dsp:txBody>
      <dsp:txXfrm>
        <a:off x="639624" y="1827639"/>
        <a:ext cx="2196055" cy="1602521"/>
      </dsp:txXfrm>
    </dsp:sp>
    <dsp:sp modelId="{6126CC75-823E-6B4E-97EA-84376975D450}">
      <dsp:nvSpPr>
        <dsp:cNvPr id="0" name=""/>
        <dsp:cNvSpPr/>
      </dsp:nvSpPr>
      <dsp:spPr>
        <a:xfrm>
          <a:off x="2314860" y="1963853"/>
          <a:ext cx="2415415" cy="1330093"/>
        </a:xfrm>
        <a:prstGeom prst="chevron">
          <a:avLst/>
        </a:prstGeom>
        <a:solidFill>
          <a:srgbClr val="3366FF">
            <a:alpha val="30000"/>
          </a:srgbClr>
        </a:solidFill>
        <a:ln w="9525" cap="flat" cmpd="sng" algn="ctr">
          <a:solidFill>
            <a:srgbClr val="3366FF">
              <a:alpha val="22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9050" tIns="9525" rIns="0" bIns="9525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Did not meet benchmark, but scored higher than cutoff</a:t>
          </a:r>
          <a:r>
            <a:rPr lang="en-US" sz="1600" kern="1200" dirty="0" smtClean="0"/>
            <a:t>. </a:t>
          </a:r>
          <a:endParaRPr lang="en-US" sz="1600" kern="1200" dirty="0"/>
        </a:p>
      </dsp:txBody>
      <dsp:txXfrm>
        <a:off x="2314860" y="1963853"/>
        <a:ext cx="2415415" cy="1330093"/>
      </dsp:txXfrm>
    </dsp:sp>
    <dsp:sp modelId="{EA597152-7247-7D43-8734-1B44E5DA7F04}">
      <dsp:nvSpPr>
        <dsp:cNvPr id="0" name=""/>
        <dsp:cNvSpPr/>
      </dsp:nvSpPr>
      <dsp:spPr>
        <a:xfrm>
          <a:off x="4264743" y="1963853"/>
          <a:ext cx="3325232" cy="1330093"/>
        </a:xfrm>
        <a:prstGeom prst="chevron">
          <a:avLst/>
        </a:prstGeom>
        <a:solidFill>
          <a:srgbClr val="3366FF">
            <a:alpha val="29000"/>
          </a:srgbClr>
        </a:solidFill>
        <a:ln w="9525" cap="flat" cmpd="sng" algn="ctr">
          <a:solidFill>
            <a:srgbClr val="3366FF">
              <a:alpha val="35000"/>
            </a:srgb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 Students need some additional support to meet future goals.</a:t>
          </a:r>
          <a:endParaRPr lang="en-US" sz="1800" kern="1200" dirty="0"/>
        </a:p>
      </dsp:txBody>
      <dsp:txXfrm>
        <a:off x="4264743" y="1963853"/>
        <a:ext cx="3325232" cy="1330093"/>
      </dsp:txXfrm>
    </dsp:sp>
    <dsp:sp modelId="{A51AE46B-FB4D-B641-89A0-0B692A5B71D5}">
      <dsp:nvSpPr>
        <dsp:cNvPr id="0" name=""/>
        <dsp:cNvSpPr/>
      </dsp:nvSpPr>
      <dsp:spPr>
        <a:xfrm>
          <a:off x="639624" y="3654513"/>
          <a:ext cx="2196055" cy="1602521"/>
        </a:xfrm>
        <a:prstGeom prst="chevron">
          <a:avLst/>
        </a:prstGeom>
        <a:gradFill rotWithShape="0">
          <a:gsLst>
            <a:gs pos="0">
              <a:schemeClr val="accent1">
                <a:lumMod val="75000"/>
              </a:schemeClr>
            </a:gs>
            <a:gs pos="48000">
              <a:schemeClr val="accent1">
                <a:shade val="93000"/>
                <a:satMod val="130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lin ang="2142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vert" wrap="square" lIns="38100" tIns="19050" rIns="0" bIns="1905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1" kern="1200" spc="0" dirty="0" smtClean="0"/>
            <a:t>At risk</a:t>
          </a:r>
          <a:endParaRPr lang="en-US" sz="3000" b="1" kern="1200" spc="0" dirty="0"/>
        </a:p>
      </dsp:txBody>
      <dsp:txXfrm>
        <a:off x="639624" y="3654513"/>
        <a:ext cx="2196055" cy="1602521"/>
      </dsp:txXfrm>
    </dsp:sp>
    <dsp:sp modelId="{A4FC6F0B-2016-7040-B285-37AB605EC2B1}">
      <dsp:nvSpPr>
        <dsp:cNvPr id="0" name=""/>
        <dsp:cNvSpPr/>
      </dsp:nvSpPr>
      <dsp:spPr>
        <a:xfrm>
          <a:off x="2314860" y="3790728"/>
          <a:ext cx="2415415" cy="1330093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  <a:alpha val="51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 did not meet cutoff</a:t>
          </a:r>
          <a:endParaRPr lang="en-US" sz="1600" kern="1200" dirty="0"/>
        </a:p>
      </dsp:txBody>
      <dsp:txXfrm>
        <a:off x="2314860" y="3790728"/>
        <a:ext cx="2415415" cy="1330093"/>
      </dsp:txXfrm>
    </dsp:sp>
    <dsp:sp modelId="{898B210A-350D-C74E-ADF0-842447A7C3B9}">
      <dsp:nvSpPr>
        <dsp:cNvPr id="0" name=""/>
        <dsp:cNvSpPr/>
      </dsp:nvSpPr>
      <dsp:spPr>
        <a:xfrm>
          <a:off x="4264743" y="3790728"/>
          <a:ext cx="3325232" cy="1330093"/>
        </a:xfrm>
        <a:prstGeom prst="chevron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  <a:alpha val="47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Students need intensive instructional support meet future goals.</a:t>
          </a:r>
          <a:endParaRPr lang="en-US" sz="1800" kern="1200" dirty="0"/>
        </a:p>
      </dsp:txBody>
      <dsp:txXfrm>
        <a:off x="4264743" y="3790728"/>
        <a:ext cx="3325232" cy="1330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0A885-B1AC-3B4D-B53C-594A33899594}" type="datetimeFigureOut">
              <a:rPr lang="en-US" smtClean="0"/>
              <a:pPr/>
              <a:t>11/18/11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B3AE-70AB-8148-ABD9-4362714F29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12352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0397E-E06B-EA44-BD31-76825D0DA2EC}" type="datetimeFigureOut">
              <a:rPr lang="en-US" smtClean="0"/>
              <a:pPr/>
              <a:t>11/18/11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C8364-97B9-BB49-942D-A9BC618A2A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22199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C8364-97B9-BB49-942D-A9BC618A2A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7C8364-97B9-BB49-942D-A9BC618A2AD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3184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20827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6075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26465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895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5634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1812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2323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86911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5623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276BCEF-89FC-43F6-9BDF-809629230EC7}" type="datetimeFigureOut">
              <a:rPr lang="en-US" smtClean="0"/>
              <a:pPr/>
              <a:t>11/18/11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E27D0EB-9D75-4733-BE45-13FFFC0D12B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10797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304800"/>
            <a:ext cx="9144000" cy="58843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aramond" pitchFamily="18" charset="0"/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Garamond" pitchFamily="18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890774"/>
            <a:ext cx="9144000" cy="30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563962"/>
            <a:ext cx="9144000" cy="30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>
            <a:off x="8391341" y="6086549"/>
            <a:ext cx="676459" cy="695251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87522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6" Type="http://schemas.microsoft.com/office/2007/relationships/diagramDrawing" Target="../diagrams/drawing2.xml"/><Relationship Id="rId4" Type="http://schemas.openxmlformats.org/officeDocument/2006/relationships/diagramQuickStyle" Target="../diagrams/quickStyle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Relationship Id="rId3" Type="http://schemas.openxmlformats.org/officeDocument/2006/relationships/diagramLayout" Target="../diagrams/layout2.xml"/><Relationship Id="rId5" Type="http://schemas.openxmlformats.org/officeDocument/2006/relationships/diagramColors" Target="../diagrams/colors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3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3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3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3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6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1" Type="http://schemas.openxmlformats.org/officeDocument/2006/relationships/slideLayout" Target="../slideLayouts/slideLayout4.xml"/><Relationship Id="rId2" Type="http://schemas.openxmlformats.org/officeDocument/2006/relationships/diagramData" Target="../diagrams/data1.xml"/><Relationship Id="rId3" Type="http://schemas.openxmlformats.org/officeDocument/2006/relationships/diagramLayout" Target="../diagrams/layout1.xml"/><Relationship Id="rId5" Type="http://schemas.openxmlformats.org/officeDocument/2006/relationships/diagramColors" Target="../diagrams/colors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err="1" smtClean="0"/>
              <a:t>G</a:t>
            </a:r>
            <a:r>
              <a:rPr lang="en-US" sz="5500" b="1" dirty="0" err="1" smtClean="0"/>
              <a:t>irl</a:t>
            </a:r>
            <a:r>
              <a:rPr lang="en-US" sz="6000" b="1" dirty="0" err="1" smtClean="0"/>
              <a:t>SMART</a:t>
            </a:r>
            <a:r>
              <a:rPr lang="en-US" sz="6000" b="1" dirty="0" smtClean="0"/>
              <a:t> All Staff</a:t>
            </a:r>
            <a:br>
              <a:rPr lang="en-US" sz="6000" b="1" dirty="0" smtClean="0"/>
            </a:br>
            <a:r>
              <a:rPr lang="en-US" sz="6000" b="1" dirty="0" smtClean="0"/>
              <a:t>Conference Call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Gibson &amp; Associates</a:t>
            </a:r>
          </a:p>
          <a:p>
            <a:r>
              <a:rPr lang="en-US" dirty="0" smtClean="0"/>
              <a:t>Monday, November 21,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54673" y="345193"/>
            <a:ext cx="8532127" cy="624403"/>
          </a:xfrm>
        </p:spPr>
        <p:txBody>
          <a:bodyPr anchor="ctr"/>
          <a:lstStyle/>
          <a:p>
            <a:r>
              <a:rPr lang="en-US" sz="4500" b="1" dirty="0" smtClean="0"/>
              <a:t>New vs. Returning Students by Site</a:t>
            </a:r>
            <a:endParaRPr lang="en-US" sz="45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754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1338" y="1972163"/>
            <a:ext cx="7772400" cy="2688737"/>
          </a:xfrm>
        </p:spPr>
        <p:txBody>
          <a:bodyPr/>
          <a:lstStyle/>
          <a:p>
            <a:r>
              <a:rPr lang="en-US" sz="7000" b="1" dirty="0" smtClean="0"/>
              <a:t>Fall Assessment Data</a:t>
            </a:r>
            <a:endParaRPr lang="en-US" sz="7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7826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90255815"/>
              </p:ext>
            </p:extLst>
          </p:nvPr>
        </p:nvGraphicFramePr>
        <p:xfrm>
          <a:off x="457200" y="1266578"/>
          <a:ext cx="8229600" cy="5257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02860"/>
            <a:ext cx="8229600" cy="658117"/>
          </a:xfrm>
        </p:spPr>
        <p:txBody>
          <a:bodyPr anchor="ctr"/>
          <a:lstStyle/>
          <a:p>
            <a:r>
              <a:rPr lang="en-US" sz="4800" b="1" dirty="0" smtClean="0"/>
              <a:t>Determining Benchmark Status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32849657"/>
              </p:ext>
            </p:extLst>
          </p:nvPr>
        </p:nvGraphicFramePr>
        <p:xfrm>
          <a:off x="457200" y="1403090"/>
          <a:ext cx="7933432" cy="4811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6716"/>
                <a:gridCol w="3966716"/>
              </a:tblGrid>
              <a:tr h="774632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>
                          <a:solidFill>
                            <a:schemeClr val="tx1"/>
                          </a:solidFill>
                          <a:latin typeface="Calibri (Body)"/>
                          <a:cs typeface="Calibri (Body)"/>
                        </a:rPr>
                        <a:t>Assessment</a:t>
                      </a:r>
                      <a:endParaRPr lang="en-US" sz="3500" dirty="0">
                        <a:solidFill>
                          <a:schemeClr val="tx1"/>
                        </a:solidFill>
                        <a:latin typeface="Calibri (Body)"/>
                        <a:cs typeface="Calibri (Body)"/>
                      </a:endParaRPr>
                    </a:p>
                  </a:txBody>
                  <a:tcPr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solidFill>
                            <a:schemeClr val="tx1"/>
                          </a:solidFill>
                        </a:rPr>
                        <a:t>Grade</a:t>
                      </a:r>
                      <a:endParaRPr lang="en-US" sz="40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746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(Body)"/>
                          <a:cs typeface="Calibri (Body)"/>
                        </a:rPr>
                        <a:t>Initial Sound Fluency</a:t>
                      </a:r>
                      <a:endParaRPr lang="en-US" sz="2400" dirty="0">
                        <a:latin typeface="Calibri (Body)"/>
                        <a:cs typeface="Calibri (Body)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PK, K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746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(Body)"/>
                          <a:cs typeface="Calibri (Body)"/>
                        </a:rPr>
                        <a:t>Letter</a:t>
                      </a:r>
                      <a:r>
                        <a:rPr lang="en-US" sz="2400" baseline="0" dirty="0" smtClean="0">
                          <a:latin typeface="Calibri (Body)"/>
                          <a:cs typeface="Calibri (Body)"/>
                        </a:rPr>
                        <a:t> Naming Fluency</a:t>
                      </a:r>
                      <a:endParaRPr lang="en-US" sz="2400" dirty="0">
                        <a:latin typeface="Calibri (Body)"/>
                        <a:cs typeface="Calibri (Body)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K, 1st</a:t>
                      </a:r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93860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(Body)"/>
                          <a:cs typeface="Calibri (Body)"/>
                        </a:rPr>
                        <a:t>Phoneme Segmentation Fluency</a:t>
                      </a:r>
                      <a:endParaRPr lang="en-US" sz="2400" dirty="0">
                        <a:latin typeface="Calibri (Body)"/>
                        <a:cs typeface="Calibri (Body)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1st</a:t>
                      </a:r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746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(Body)"/>
                          <a:cs typeface="Calibri (Body)"/>
                        </a:rPr>
                        <a:t>Oral Reading Fluency</a:t>
                      </a:r>
                      <a:endParaRPr lang="en-US" sz="2400" dirty="0">
                        <a:latin typeface="Calibri (Body)"/>
                        <a:cs typeface="Calibri (Body)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, 3</a:t>
                      </a:r>
                      <a:r>
                        <a:rPr lang="en-US" sz="2400" baseline="30000" dirty="0" smtClean="0"/>
                        <a:t>rd</a:t>
                      </a:r>
                      <a:r>
                        <a:rPr lang="en-US" sz="2400" dirty="0" smtClean="0"/>
                        <a:t> </a:t>
                      </a:r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7746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libri (Body)"/>
                          <a:cs typeface="Calibri (Body)"/>
                        </a:rPr>
                        <a:t>Retell Fluency</a:t>
                      </a:r>
                      <a:endParaRPr lang="en-US" sz="2400" dirty="0">
                        <a:latin typeface="Calibri (Body)"/>
                        <a:cs typeface="Calibri (Body)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nd</a:t>
                      </a:r>
                      <a:r>
                        <a:rPr lang="en-US" sz="2400" dirty="0" smtClean="0"/>
                        <a:t>,</a:t>
                      </a:r>
                      <a:r>
                        <a:rPr lang="en-US" sz="2400" baseline="0" dirty="0" smtClean="0"/>
                        <a:t> 3</a:t>
                      </a:r>
                      <a:r>
                        <a:rPr lang="en-US" sz="2400" baseline="30000" dirty="0" smtClean="0"/>
                        <a:t>rd</a:t>
                      </a:r>
                      <a:r>
                        <a:rPr lang="en-US" sz="2400" baseline="0" dirty="0" smtClean="0"/>
                        <a:t> </a:t>
                      </a:r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txBody>
          <a:bodyPr anchor="ctr"/>
          <a:lstStyle/>
          <a:p>
            <a:r>
              <a:rPr lang="en-US" sz="6000" b="1" dirty="0" smtClean="0"/>
              <a:t>Fall Assessment Schedule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834" y="1244083"/>
            <a:ext cx="4340672" cy="1670491"/>
          </a:xfrm>
        </p:spPr>
        <p:txBody>
          <a:bodyPr>
            <a:noAutofit/>
          </a:bodyPr>
          <a:lstStyle/>
          <a:p>
            <a:r>
              <a:rPr lang="en-US" sz="1200" b="1" dirty="0" smtClean="0"/>
              <a:t>Who was assessed?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Assessment administered to K and PK students in fall.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Fall Benchmark information is available for K only.</a:t>
            </a:r>
          </a:p>
          <a:p>
            <a:r>
              <a:rPr lang="en-US" sz="1200" b="1" dirty="0" smtClean="0"/>
              <a:t>What does this assessment measure?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ISF assesses a child’s skill at identifying and producing the initial sound of a given word.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ISF is a measure of phonemic awareness, in conjunction with the phonemic segmentation fluency subtest (PSF</a:t>
            </a:r>
            <a:r>
              <a:rPr lang="en-US" dirty="0" smtClean="0"/>
              <a:t>).</a:t>
            </a:r>
          </a:p>
          <a:p>
            <a:endParaRPr lang="en-US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61" y="3007771"/>
            <a:ext cx="4422988" cy="35445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3670" y="3880795"/>
            <a:ext cx="2876888" cy="26645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567821" y="1203139"/>
            <a:ext cx="44024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1400" b="1" dirty="0" smtClean="0"/>
              <a:t>How did we determine risk level?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At risk: 0 – 3 correct sounds in 1 minute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Some risk: 4 – 7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Low risk: 8+</a:t>
            </a:r>
          </a:p>
          <a:p>
            <a:pPr>
              <a:buFont typeface="Arial"/>
              <a:buChar char="•"/>
            </a:pPr>
            <a:r>
              <a:rPr lang="en-US" sz="1400" b="1" dirty="0" smtClean="0"/>
              <a:t>What does each category mean?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At risk: students should have intensive support in developing phonemic awareness.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Some risk: students may need individualized instructional support for some aspects of the development of phonemic awareness</a:t>
            </a:r>
          </a:p>
          <a:p>
            <a:pPr lvl="1">
              <a:buFont typeface="Arial"/>
              <a:buChar char="•"/>
            </a:pPr>
            <a:r>
              <a:rPr lang="en-US" sz="1400" dirty="0" smtClean="0"/>
              <a:t>Low risk: students are considered on track for the development of phonemic awareness.</a:t>
            </a:r>
            <a:endParaRPr lang="en-US" sz="14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txBody>
          <a:bodyPr anchor="ctr"/>
          <a:lstStyle/>
          <a:p>
            <a:pPr algn="ctr"/>
            <a:r>
              <a:rPr lang="en-US" sz="5500" b="1" dirty="0" smtClean="0"/>
              <a:t>Initial Sound Fluency (ISF)</a:t>
            </a:r>
            <a:endParaRPr lang="en-US" sz="5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6947" y="1250287"/>
            <a:ext cx="3650716" cy="2144622"/>
          </a:xfrm>
        </p:spPr>
        <p:txBody>
          <a:bodyPr>
            <a:normAutofit lnSpcReduction="10000"/>
          </a:bodyPr>
          <a:lstStyle/>
          <a:p>
            <a:r>
              <a:rPr lang="en-US" sz="1200" b="1" dirty="0" smtClean="0"/>
              <a:t>Who was assessed?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Assessment administered to K and 1</a:t>
            </a:r>
            <a:r>
              <a:rPr lang="en-US" sz="1200" baseline="30000" dirty="0" smtClean="0"/>
              <a:t>st</a:t>
            </a:r>
            <a:r>
              <a:rPr lang="en-US" sz="1200" dirty="0"/>
              <a:t> </a:t>
            </a:r>
            <a:r>
              <a:rPr lang="en-US" sz="1200" dirty="0" smtClean="0"/>
              <a:t>grade students for fall.</a:t>
            </a:r>
          </a:p>
          <a:p>
            <a:r>
              <a:rPr lang="en-US" sz="1200" b="1" dirty="0" smtClean="0"/>
              <a:t>What does the assessment measure?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LNF assesses a child’s skill at identifying as upper or lower case letters in random order in one minute.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It measures the degree of development of the alphabetic principle:  </a:t>
            </a:r>
            <a:r>
              <a:rPr lang="en-US" sz="1200" dirty="0"/>
              <a:t>for each speech sound or phoneme in an alphabetic writing system, there is a specific graphic representation in the form of alphabet </a:t>
            </a:r>
            <a:r>
              <a:rPr lang="en-US" sz="1200" dirty="0" smtClean="0"/>
              <a:t>letters</a:t>
            </a:r>
            <a:r>
              <a:rPr lang="en-US" sz="1200" dirty="0"/>
              <a:t>.</a:t>
            </a:r>
            <a:endParaRPr lang="en-US" sz="1200" dirty="0" smtClean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37774392"/>
              </p:ext>
            </p:extLst>
          </p:nvPr>
        </p:nvGraphicFramePr>
        <p:xfrm>
          <a:off x="4317357" y="3919435"/>
          <a:ext cx="4585710" cy="2784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5119687"/>
              </p:ext>
            </p:extLst>
          </p:nvPr>
        </p:nvGraphicFramePr>
        <p:xfrm>
          <a:off x="156947" y="3452883"/>
          <a:ext cx="4160410" cy="30161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577816" y="1195694"/>
            <a:ext cx="4402409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1400" b="1" dirty="0"/>
              <a:t>How did we determine each category?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At risk: lowest 20</a:t>
            </a:r>
            <a:r>
              <a:rPr lang="en-US" sz="1400" baseline="30000" dirty="0"/>
              <a:t>th</a:t>
            </a:r>
            <a:r>
              <a:rPr lang="en-US" sz="1400" dirty="0"/>
              <a:t> %tile of student norms.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Some risk: 20</a:t>
            </a:r>
            <a:r>
              <a:rPr lang="en-US" sz="1400" baseline="30000" dirty="0"/>
              <a:t>th</a:t>
            </a:r>
            <a:r>
              <a:rPr lang="en-US" sz="1400" dirty="0"/>
              <a:t> – 40</a:t>
            </a:r>
            <a:r>
              <a:rPr lang="en-US" sz="1400" baseline="30000" dirty="0"/>
              <a:t>th</a:t>
            </a:r>
            <a:r>
              <a:rPr lang="en-US" sz="1400" dirty="0"/>
              <a:t> %tile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Low risk: above 40</a:t>
            </a:r>
            <a:r>
              <a:rPr lang="en-US" sz="1400" baseline="30000" dirty="0"/>
              <a:t>th</a:t>
            </a:r>
            <a:r>
              <a:rPr lang="en-US" sz="1400" dirty="0"/>
              <a:t> %tile</a:t>
            </a:r>
          </a:p>
          <a:p>
            <a:pPr>
              <a:buFont typeface="Arial"/>
              <a:buChar char="•"/>
            </a:pPr>
            <a:r>
              <a:rPr lang="en-US" sz="1400" b="1" dirty="0"/>
              <a:t>What does each category mean?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At risk: students should have intensive support in developing the alphabetic principle and phonemic awareness.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Some risk: students may need support in solidifying understanding of the alphabetic principle.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Low risk: students are considered on track for the development of the alphabetic principle.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88749"/>
            <a:ext cx="8229600" cy="658117"/>
          </a:xfrm>
        </p:spPr>
        <p:txBody>
          <a:bodyPr anchor="ctr"/>
          <a:lstStyle/>
          <a:p>
            <a:pPr algn="ctr"/>
            <a:r>
              <a:rPr lang="en-US" sz="5200" b="1" dirty="0" smtClean="0"/>
              <a:t>Letter Naming Fluency (LNF)</a:t>
            </a:r>
            <a:endParaRPr lang="en-US" sz="5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482" y="1203139"/>
            <a:ext cx="3489569" cy="1849836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Who was assessed?</a:t>
            </a:r>
          </a:p>
          <a:p>
            <a:pPr>
              <a:buFont typeface="Arial"/>
              <a:buChar char="•"/>
            </a:pPr>
            <a:r>
              <a:rPr lang="en-US" dirty="0" smtClean="0"/>
              <a:t>Assessment administered to 1</a:t>
            </a:r>
            <a:r>
              <a:rPr lang="en-US" baseline="30000" dirty="0" smtClean="0"/>
              <a:t>st</a:t>
            </a:r>
            <a:r>
              <a:rPr lang="en-US" dirty="0" smtClean="0"/>
              <a:t> grade students for fall.</a:t>
            </a:r>
          </a:p>
          <a:p>
            <a:r>
              <a:rPr lang="en-US" b="1" dirty="0" smtClean="0"/>
              <a:t>What does the assessment measure?</a:t>
            </a:r>
          </a:p>
          <a:p>
            <a:pPr>
              <a:buFont typeface="Arial"/>
              <a:buChar char="•"/>
            </a:pPr>
            <a:r>
              <a:rPr lang="en-US" dirty="0" smtClean="0"/>
              <a:t>PSF assesses a child’s skill at at producing the individual sounds in a given word.</a:t>
            </a:r>
          </a:p>
          <a:p>
            <a:pPr>
              <a:buFont typeface="Arial"/>
              <a:buChar char="•"/>
            </a:pPr>
            <a:r>
              <a:rPr lang="en-US" dirty="0" smtClean="0"/>
              <a:t>It has been found to be a good predictor of later reading achievement.</a:t>
            </a:r>
            <a:endParaRPr lang="en-US" dirty="0"/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71045520"/>
              </p:ext>
            </p:extLst>
          </p:nvPr>
        </p:nvGraphicFramePr>
        <p:xfrm>
          <a:off x="126971" y="2884186"/>
          <a:ext cx="4833304" cy="3708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90140312"/>
              </p:ext>
            </p:extLst>
          </p:nvPr>
        </p:nvGraphicFramePr>
        <p:xfrm>
          <a:off x="4312772" y="3921585"/>
          <a:ext cx="4657458" cy="2653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567821" y="1203139"/>
            <a:ext cx="44024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1400" b="1" dirty="0"/>
              <a:t>How did we determine each category?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Deficit: 0 - 9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Emerging: 10 - 34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Established: 35+</a:t>
            </a:r>
          </a:p>
          <a:p>
            <a:pPr>
              <a:buFont typeface="Arial"/>
              <a:buChar char="•"/>
            </a:pPr>
            <a:r>
              <a:rPr lang="en-US" sz="1400" b="1" dirty="0"/>
              <a:t>What does each category mean?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At risk: students should have intensive support in developing phonemic awareness.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Some risk: students may need individualized instructional support for some aspects of the development of phonemic awareness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Low risk: students are considered on. track for the development of phonemic awareness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345193"/>
            <a:ext cx="8686800" cy="658117"/>
          </a:xfrm>
        </p:spPr>
        <p:txBody>
          <a:bodyPr anchor="ctr"/>
          <a:lstStyle/>
          <a:p>
            <a:pPr algn="ctr"/>
            <a:r>
              <a:rPr lang="en-US" sz="4000" b="1" dirty="0" smtClean="0"/>
              <a:t>Phonemic Segmentation Fluency (</a:t>
            </a:r>
            <a:r>
              <a:rPr lang="en-US" sz="4000" dirty="0" smtClean="0"/>
              <a:t>P</a:t>
            </a:r>
            <a:r>
              <a:rPr lang="en-US" sz="4000" b="1" dirty="0" smtClean="0"/>
              <a:t>SF)</a:t>
            </a:r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826" y="1257731"/>
            <a:ext cx="3489568" cy="197683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Who was assessed?</a:t>
            </a:r>
          </a:p>
          <a:p>
            <a:pPr>
              <a:buFont typeface="Arial"/>
              <a:buChar char="•"/>
            </a:pPr>
            <a:r>
              <a:rPr lang="en-US" dirty="0" smtClean="0"/>
              <a:t>Assessment administered to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 </a:t>
            </a:r>
            <a:r>
              <a:rPr lang="en-US" dirty="0" smtClean="0"/>
              <a:t> grade students for fall. </a:t>
            </a:r>
          </a:p>
          <a:p>
            <a:r>
              <a:rPr lang="en-US" b="1" dirty="0" smtClean="0"/>
              <a:t>What does the assessment measure?</a:t>
            </a:r>
          </a:p>
          <a:p>
            <a:pPr>
              <a:buFont typeface="Arial"/>
              <a:buChar char="•"/>
            </a:pPr>
            <a:r>
              <a:rPr lang="en-US" dirty="0" smtClean="0"/>
              <a:t>ORF assesses a child’s skill at reading connected text in grade-level materials.</a:t>
            </a:r>
          </a:p>
          <a:p>
            <a:pPr>
              <a:buFont typeface="Arial"/>
              <a:buChar char="•"/>
            </a:pPr>
            <a:r>
              <a:rPr lang="en-US" dirty="0" smtClean="0"/>
              <a:t>It is designed to identify children who may need additional instructional support as well as monitor students’ progress toward instructional goals.</a:t>
            </a: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70942179"/>
              </p:ext>
            </p:extLst>
          </p:nvPr>
        </p:nvGraphicFramePr>
        <p:xfrm>
          <a:off x="43508" y="3057099"/>
          <a:ext cx="4719561" cy="3485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38802417"/>
              </p:ext>
            </p:extLst>
          </p:nvPr>
        </p:nvGraphicFramePr>
        <p:xfrm>
          <a:off x="4050324" y="3770765"/>
          <a:ext cx="5093676" cy="2954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567821" y="1203139"/>
            <a:ext cx="44024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1400" b="1" dirty="0"/>
              <a:t>How did we determine each category?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At risk: lowest 20</a:t>
            </a:r>
            <a:r>
              <a:rPr lang="en-US" sz="1400" baseline="30000" dirty="0"/>
              <a:t>th</a:t>
            </a:r>
            <a:r>
              <a:rPr lang="en-US" sz="1400" dirty="0"/>
              <a:t> %tile student norms.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Some risk: 20</a:t>
            </a:r>
            <a:r>
              <a:rPr lang="en-US" sz="1400" baseline="30000" dirty="0"/>
              <a:t>th</a:t>
            </a:r>
            <a:r>
              <a:rPr lang="en-US" sz="1400" dirty="0"/>
              <a:t> – 40</a:t>
            </a:r>
            <a:r>
              <a:rPr lang="en-US" sz="1400" baseline="30000" dirty="0"/>
              <a:t>th</a:t>
            </a:r>
            <a:r>
              <a:rPr lang="en-US" sz="1400" dirty="0"/>
              <a:t> %tile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Low risk: above 40</a:t>
            </a:r>
            <a:r>
              <a:rPr lang="en-US" sz="1400" baseline="30000" dirty="0"/>
              <a:t>th</a:t>
            </a:r>
            <a:r>
              <a:rPr lang="en-US" sz="1400" dirty="0"/>
              <a:t> %tile</a:t>
            </a:r>
          </a:p>
          <a:p>
            <a:pPr>
              <a:buFont typeface="Arial"/>
              <a:buChar char="•"/>
            </a:pPr>
            <a:r>
              <a:rPr lang="en-US" sz="1400" b="1" dirty="0"/>
              <a:t>What does each category mean?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At risk: students should have intensive support in developing fluency and word recognition.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Some risk: students progress should be monitored to continue meeting subsequent goals for fluency and accuracy.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Low risk: students are considered on track for the development of fluency and </a:t>
            </a:r>
            <a:r>
              <a:rPr lang="en-US" sz="1400" dirty="0" smtClean="0"/>
              <a:t>accuracy.</a:t>
            </a:r>
            <a:endParaRPr lang="en-US" sz="1400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txBody>
          <a:bodyPr anchor="ctr"/>
          <a:lstStyle/>
          <a:p>
            <a:pPr algn="ctr"/>
            <a:r>
              <a:rPr lang="en-US" sz="5500" dirty="0" smtClean="0"/>
              <a:t>Oral Reading </a:t>
            </a:r>
            <a:r>
              <a:rPr lang="en-US" sz="5500" b="1" dirty="0" smtClean="0"/>
              <a:t>Fluency (ORF)</a:t>
            </a:r>
            <a:endParaRPr lang="en-US" sz="5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205" y="1203139"/>
            <a:ext cx="3915659" cy="2361582"/>
          </a:xfrm>
        </p:spPr>
        <p:txBody>
          <a:bodyPr>
            <a:noAutofit/>
          </a:bodyPr>
          <a:lstStyle/>
          <a:p>
            <a:r>
              <a:rPr lang="en-US" sz="1200" b="1" dirty="0" smtClean="0"/>
              <a:t>Who was assessed?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Assessment administered to 2</a:t>
            </a:r>
            <a:r>
              <a:rPr lang="en-US" sz="1200" baseline="30000" dirty="0" smtClean="0"/>
              <a:t>nd</a:t>
            </a:r>
            <a:r>
              <a:rPr lang="en-US" sz="1200" dirty="0" smtClean="0"/>
              <a:t> and 3</a:t>
            </a:r>
            <a:r>
              <a:rPr lang="en-US" sz="1200" baseline="30000" dirty="0" smtClean="0"/>
              <a:t>rd</a:t>
            </a:r>
            <a:r>
              <a:rPr lang="en-US" sz="1200" dirty="0" smtClean="0"/>
              <a:t> grade students for the fall.</a:t>
            </a:r>
          </a:p>
          <a:p>
            <a:r>
              <a:rPr lang="en-US" sz="1200" b="1" dirty="0" smtClean="0"/>
              <a:t>What does the assessment measure?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RTF assesses a child’s understanding of verbally read connected text.</a:t>
            </a:r>
          </a:p>
          <a:p>
            <a:pPr>
              <a:buFont typeface="Arial"/>
              <a:buChar char="•"/>
            </a:pPr>
            <a:r>
              <a:rPr lang="en-US" sz="1200" dirty="0" smtClean="0"/>
              <a:t>Its measure is used as an indicator of reading proficiency in two ways:</a:t>
            </a:r>
          </a:p>
          <a:p>
            <a:pPr lvl="1">
              <a:buFont typeface="Arial"/>
              <a:buChar char="•"/>
            </a:pPr>
            <a:r>
              <a:rPr lang="en-US" sz="1050" dirty="0" smtClean="0"/>
              <a:t>Prevent practicing or inadvertently learning a misrule.</a:t>
            </a:r>
          </a:p>
          <a:p>
            <a:pPr lvl="1">
              <a:buFont typeface="Arial"/>
              <a:buChar char="•"/>
            </a:pPr>
            <a:r>
              <a:rPr lang="en-US" sz="1050" dirty="0" smtClean="0"/>
              <a:t>Identifying children whose comprehension does not match their fluency.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25432685"/>
              </p:ext>
            </p:extLst>
          </p:nvPr>
        </p:nvGraphicFramePr>
        <p:xfrm>
          <a:off x="188897" y="3411940"/>
          <a:ext cx="4466379" cy="3179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05932617"/>
              </p:ext>
            </p:extLst>
          </p:nvPr>
        </p:nvGraphicFramePr>
        <p:xfrm>
          <a:off x="4074552" y="3880795"/>
          <a:ext cx="4724180" cy="2711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/>
          <p:cNvSpPr/>
          <p:nvPr/>
        </p:nvSpPr>
        <p:spPr>
          <a:xfrm>
            <a:off x="4567821" y="1203139"/>
            <a:ext cx="440240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/>
              <a:buChar char="•"/>
            </a:pPr>
            <a:r>
              <a:rPr lang="en-US" sz="1400" b="1" dirty="0"/>
              <a:t>How did we determine each category?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At risk: below 25% of ORF score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Some risk: 25% – 50% of ORF score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Low risk: above 50% of ORF score</a:t>
            </a:r>
          </a:p>
          <a:p>
            <a:pPr>
              <a:buFont typeface="Arial"/>
              <a:buChar char="•"/>
            </a:pPr>
            <a:r>
              <a:rPr lang="en-US" sz="1400" b="1" dirty="0"/>
              <a:t>What does each category mean?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At risk: students should have intensive support for comprehension.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Some risk: students may need support for acquiring comprehension skills.</a:t>
            </a:r>
          </a:p>
          <a:p>
            <a:pPr lvl="1">
              <a:buFont typeface="Arial"/>
              <a:buChar char="•"/>
            </a:pPr>
            <a:r>
              <a:rPr lang="en-US" sz="1400" dirty="0"/>
              <a:t>Low risk: students are considered on track for the development of comprehension of verbally read text.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txBody>
          <a:bodyPr anchor="ctr"/>
          <a:lstStyle/>
          <a:p>
            <a:pPr algn="ctr"/>
            <a:r>
              <a:rPr lang="en-US" sz="5500" b="1" dirty="0" smtClean="0"/>
              <a:t>Retell Fluency (RTF)</a:t>
            </a:r>
            <a:endParaRPr lang="en-US" sz="5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13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Support students who are at risk by providing additional instruction using WTW differentiation or volunteers/aides for  one-on-one assistance.</a:t>
            </a:r>
          </a:p>
          <a:p>
            <a:r>
              <a:rPr lang="en-US" dirty="0" smtClean="0"/>
              <a:t>Kindergarten - Provide</a:t>
            </a:r>
            <a:r>
              <a:rPr lang="en-US" baseline="0" dirty="0" smtClean="0"/>
              <a:t> lots of opportunities for students to recognize sounds of letters during WTW and Read Aloud lessons and activities.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grade – Incorporate practice</a:t>
            </a:r>
            <a:r>
              <a:rPr lang="en-US" baseline="0" dirty="0" smtClean="0"/>
              <a:t> of chunking strategies into WTW and Read Aloud activities to build phonemic awareness.</a:t>
            </a:r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grade - Continue</a:t>
            </a:r>
            <a:r>
              <a:rPr lang="en-US" baseline="0" dirty="0" smtClean="0"/>
              <a:t> to provide rich opportunities to practice comprehension skills during Read Aloud lessons, </a:t>
            </a:r>
            <a:r>
              <a:rPr lang="en-US" dirty="0" smtClean="0"/>
              <a:t>and</a:t>
            </a:r>
            <a:r>
              <a:rPr lang="en-US" baseline="0" dirty="0" smtClean="0"/>
              <a:t> begin to shift focus towards reading fluency skills through Reader’s Theater.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88749"/>
            <a:ext cx="8229600" cy="658117"/>
          </a:xfrm>
        </p:spPr>
        <p:txBody>
          <a:bodyPr anchor="ctr"/>
          <a:lstStyle/>
          <a:p>
            <a:r>
              <a:rPr lang="en-US" sz="5500" b="1" dirty="0" smtClean="0"/>
              <a:t>Recommendations</a:t>
            </a:r>
            <a:endParaRPr lang="en-US" sz="55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117"/>
          </a:xfrm>
        </p:spPr>
        <p:txBody>
          <a:bodyPr anchor="ctr"/>
          <a:lstStyle/>
          <a:p>
            <a:r>
              <a:rPr lang="en-US" sz="6000" b="1" dirty="0" smtClean="0"/>
              <a:t>Purpose</a:t>
            </a:r>
            <a:endParaRPr lang="en-US" sz="6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34815" y="2692400"/>
            <a:ext cx="876495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b="1" i="1" dirty="0">
                <a:latin typeface="Arial Rounded MT Bold"/>
                <a:cs typeface="Arial Rounded MT Bold"/>
              </a:rPr>
              <a:t>T</a:t>
            </a:r>
            <a:r>
              <a:rPr lang="en-US" sz="2400" b="1" i="1" dirty="0" smtClean="0">
                <a:latin typeface="Arial Rounded MT Bold"/>
                <a:cs typeface="Arial Rounded MT Bold"/>
              </a:rPr>
              <a:t>o bring the national team together to discuss program progress and goals. </a:t>
            </a:r>
          </a:p>
          <a:p>
            <a:pPr lvl="1" algn="ctr"/>
            <a:endParaRPr lang="en-US" sz="2400" b="1" i="1" dirty="0" smtClean="0">
              <a:latin typeface="Arial Rounded MT Bold"/>
              <a:cs typeface="Arial Rounded MT Bold"/>
            </a:endParaRPr>
          </a:p>
          <a:p>
            <a:pPr lvl="1" algn="ctr"/>
            <a:r>
              <a:rPr lang="en-US" sz="2400" b="1" i="1" dirty="0" smtClean="0">
                <a:latin typeface="Arial Rounded MT Bold"/>
                <a:cs typeface="Arial Rounded MT Bold"/>
              </a:rPr>
              <a:t>Thank you for all your time, work, and energy.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336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 smtClean="0"/>
              <a:t>WTW Protocols and Procedures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Integrating Strong Smart Bold into Read Aloud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Book Choice for Read Aloud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Creating visuals to support key vocabulary</a:t>
            </a:r>
          </a:p>
          <a:p>
            <a:pPr>
              <a:spcAft>
                <a:spcPts val="600"/>
              </a:spcAft>
            </a:pPr>
            <a:r>
              <a:rPr lang="en-US" dirty="0" smtClean="0"/>
              <a:t>Using volunteers/aides to support learners </a:t>
            </a:r>
          </a:p>
          <a:p>
            <a:pPr>
              <a:spcAft>
                <a:spcPts val="600"/>
              </a:spcAft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345193"/>
            <a:ext cx="8229600" cy="624403"/>
          </a:xfrm>
        </p:spPr>
        <p:txBody>
          <a:bodyPr anchor="ctr">
            <a:noAutofit/>
          </a:bodyPr>
          <a:lstStyle/>
          <a:p>
            <a:r>
              <a:rPr lang="en-US" sz="4800" b="1" dirty="0" smtClean="0"/>
              <a:t>Common Needs</a:t>
            </a:r>
            <a:endParaRPr lang="en-US" sz="4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icture 2.png"/>
          <p:cNvPicPr>
            <a:picLocks noChangeAspect="1"/>
          </p:cNvPicPr>
          <p:nvPr/>
        </p:nvPicPr>
        <p:blipFill>
          <a:blip r:embed="rId2"/>
          <a:srcRect l="30095" t="14189" r="29782" b="17577"/>
          <a:stretch>
            <a:fillRect/>
          </a:stretch>
        </p:blipFill>
        <p:spPr>
          <a:xfrm>
            <a:off x="13" y="0"/>
            <a:ext cx="6452314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49597" y="396875"/>
            <a:ext cx="23197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 smtClean="0"/>
              <a:t>www.girlsmart.org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6649597" y="1508125"/>
            <a:ext cx="231977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Public Face of the Organization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About Us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Program Model</a:t>
            </a:r>
            <a:endParaRPr lang="en-US" dirty="0" smtClean="0"/>
          </a:p>
          <a:p>
            <a:pPr lvl="1">
              <a:buFont typeface="Arial"/>
              <a:buChar char="•"/>
            </a:pPr>
            <a:r>
              <a:rPr lang="en-US" dirty="0" smtClean="0"/>
              <a:t>Locations</a:t>
            </a:r>
            <a:endParaRPr lang="en-US" dirty="0" smtClean="0"/>
          </a:p>
          <a:p>
            <a:pPr lvl="1"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Staff Community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Forum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Resources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Calendar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Communication</a:t>
            </a:r>
          </a:p>
          <a:p>
            <a:pPr lvl="1">
              <a:buFont typeface="Arial"/>
              <a:buChar char="•"/>
            </a:pPr>
            <a:endParaRPr lang="en-US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Lesson Sharing:</a:t>
            </a:r>
          </a:p>
          <a:p>
            <a:pPr lvl="1"/>
            <a:r>
              <a:rPr lang="en-US" dirty="0" smtClean="0"/>
              <a:t>Two successful lessons from each state </a:t>
            </a:r>
          </a:p>
          <a:p>
            <a:pPr lvl="1"/>
            <a:r>
              <a:rPr lang="en-US" dirty="0" smtClean="0"/>
              <a:t>Upload to Staff Forum – Feb 1, 2012</a:t>
            </a:r>
          </a:p>
          <a:p>
            <a:r>
              <a:rPr lang="en-US" dirty="0" smtClean="0"/>
              <a:t>Book list recommendations</a:t>
            </a:r>
          </a:p>
          <a:p>
            <a:pPr lvl="1"/>
            <a:r>
              <a:rPr lang="en-US" dirty="0" smtClean="0"/>
              <a:t>Email to Jean</a:t>
            </a:r>
          </a:p>
          <a:p>
            <a:pPr lvl="2"/>
            <a:r>
              <a:rPr lang="en-US" dirty="0" smtClean="0"/>
              <a:t>Title, Author, Quality of SSB Integration, Appropriate Grade</a:t>
            </a:r>
          </a:p>
          <a:p>
            <a:r>
              <a:rPr lang="en-US" dirty="0" smtClean="0"/>
              <a:t>Questions and Advice on Staff Forum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403"/>
          </a:xfrm>
        </p:spPr>
        <p:txBody>
          <a:bodyPr anchor="ctr"/>
          <a:lstStyle/>
          <a:p>
            <a:r>
              <a:rPr lang="en-US" sz="6000" b="1" dirty="0" smtClean="0"/>
              <a:t>Sharing Resources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6500"/>
            <a:ext cx="8229600" cy="5365750"/>
          </a:xfrm>
        </p:spPr>
        <p:txBody>
          <a:bodyPr/>
          <a:lstStyle/>
          <a:p>
            <a:r>
              <a:rPr lang="en-US" dirty="0" smtClean="0"/>
              <a:t>Images contest to support qualities of Strong Smart Bold</a:t>
            </a:r>
          </a:p>
          <a:p>
            <a:r>
              <a:rPr lang="en-US" dirty="0" smtClean="0"/>
              <a:t>Winning images will:</a:t>
            </a:r>
          </a:p>
          <a:p>
            <a:pPr lvl="1"/>
            <a:r>
              <a:rPr lang="en-US" dirty="0" smtClean="0"/>
              <a:t>Define each quality clearly</a:t>
            </a:r>
          </a:p>
          <a:p>
            <a:pPr lvl="1"/>
            <a:r>
              <a:rPr lang="en-US" dirty="0" smtClean="0"/>
              <a:t>Staff created</a:t>
            </a:r>
          </a:p>
          <a:p>
            <a:pPr lvl="1"/>
            <a:r>
              <a:rPr lang="en-US" dirty="0" smtClean="0"/>
              <a:t>Developmentally appropriate for girls 4 – 8</a:t>
            </a:r>
          </a:p>
          <a:p>
            <a:pPr lvl="1"/>
            <a:r>
              <a:rPr lang="en-US" dirty="0" smtClean="0"/>
              <a:t>Meet the needs of girls from different backgrounds</a:t>
            </a:r>
          </a:p>
          <a:p>
            <a:r>
              <a:rPr lang="en-US" dirty="0" smtClean="0"/>
              <a:t>Please Submit to Pat </a:t>
            </a:r>
            <a:r>
              <a:rPr lang="en-US" dirty="0" err="1" smtClean="0"/>
              <a:t>Loomes</a:t>
            </a:r>
            <a:r>
              <a:rPr lang="en-US" dirty="0" smtClean="0"/>
              <a:t> &amp; Jean Simpson by Feb 1, 2012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403"/>
          </a:xfrm>
        </p:spPr>
        <p:txBody>
          <a:bodyPr anchor="ctr"/>
          <a:lstStyle/>
          <a:p>
            <a:r>
              <a:rPr lang="en-US" sz="6000" b="1" dirty="0" smtClean="0"/>
              <a:t>Images of SSB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500" b="1" dirty="0" smtClean="0"/>
              <a:t>Appreciation &amp; Closing</a:t>
            </a:r>
            <a:endParaRPr lang="en-US" sz="65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03700"/>
            <a:ext cx="6400800" cy="1752600"/>
          </a:xfrm>
        </p:spPr>
        <p:txBody>
          <a:bodyPr/>
          <a:lstStyle/>
          <a:p>
            <a:r>
              <a:rPr lang="en-US" dirty="0" smtClean="0"/>
              <a:t>Any further questions?</a:t>
            </a:r>
          </a:p>
          <a:p>
            <a:r>
              <a:rPr lang="en-US" dirty="0" err="1" smtClean="0"/>
              <a:t>gia@gibsonandassociates.com</a:t>
            </a: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663" y="1511663"/>
            <a:ext cx="4515952" cy="3894908"/>
          </a:xfrm>
          <a:prstGeom prst="rect">
            <a:avLst/>
          </a:prstGeom>
          <a:ln/>
          <a:effectLst>
            <a:glow rad="228600">
              <a:schemeClr val="accent3">
                <a:alpha val="75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403"/>
          </a:xfrm>
        </p:spPr>
        <p:txBody>
          <a:bodyPr anchor="ctr"/>
          <a:lstStyle/>
          <a:p>
            <a:r>
              <a:rPr lang="en-US" sz="6000" b="1" dirty="0" smtClean="0"/>
              <a:t>Agenda &amp; Agreements</a:t>
            </a:r>
            <a:endParaRPr lang="en-US" sz="6000" b="1" dirty="0"/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293076" y="1492807"/>
            <a:ext cx="8393724" cy="4025719"/>
          </a:xfrm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en-US" sz="1800" b="1" dirty="0" smtClean="0"/>
              <a:t>Gibson &amp; Associates Data Summary </a:t>
            </a:r>
          </a:p>
          <a:p>
            <a:pPr marL="0" indent="0"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(20 min.)</a:t>
            </a:r>
          </a:p>
          <a:p>
            <a:pPr lvl="1"/>
            <a:r>
              <a:rPr lang="en-US" sz="1800" dirty="0" smtClean="0"/>
              <a:t>Observation Findings</a:t>
            </a:r>
          </a:p>
          <a:p>
            <a:pPr lvl="1"/>
            <a:r>
              <a:rPr lang="en-US" sz="1800" dirty="0" smtClean="0"/>
              <a:t>Demographics &amp; Assessment Data </a:t>
            </a:r>
          </a:p>
          <a:p>
            <a:pPr>
              <a:buFont typeface="+mj-lt"/>
              <a:buAutoNum type="arabicPeriod"/>
            </a:pPr>
            <a:r>
              <a:rPr lang="en-US" sz="1800" b="1" dirty="0" smtClean="0"/>
              <a:t>Discussion (30 min.)</a:t>
            </a:r>
          </a:p>
          <a:p>
            <a:pPr lvl="1"/>
            <a:r>
              <a:rPr lang="en-US" sz="1800" dirty="0" smtClean="0"/>
              <a:t>Common Needs</a:t>
            </a:r>
          </a:p>
          <a:p>
            <a:pPr>
              <a:buFont typeface="+mj-lt"/>
              <a:buAutoNum type="arabicPeriod"/>
            </a:pPr>
            <a:r>
              <a:rPr lang="en-US" sz="1800" b="1" dirty="0" smtClean="0"/>
              <a:t>New and Exciting! (10 min.)</a:t>
            </a:r>
          </a:p>
          <a:p>
            <a:pPr lvl="1"/>
            <a:r>
              <a:rPr lang="en-US" sz="1800" dirty="0" err="1" smtClean="0"/>
              <a:t>GirlSMART</a:t>
            </a:r>
            <a:endParaRPr lang="en-US" sz="1800" dirty="0" smtClean="0"/>
          </a:p>
          <a:p>
            <a:pPr lvl="1"/>
            <a:r>
              <a:rPr lang="en-US" sz="1800" dirty="0" smtClean="0"/>
              <a:t>Website</a:t>
            </a:r>
          </a:p>
          <a:p>
            <a:pPr lvl="1"/>
            <a:r>
              <a:rPr lang="en-US" sz="1800" dirty="0" smtClean="0"/>
              <a:t>Sharing Resources</a:t>
            </a:r>
          </a:p>
          <a:p>
            <a:pPr lvl="1"/>
            <a:r>
              <a:rPr lang="en-US" sz="1800" dirty="0" smtClean="0"/>
              <a:t>SSB Images Contest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/>
              <a:t>Appreciations &amp; Closing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59876" y="3077398"/>
            <a:ext cx="4233224" cy="3082101"/>
          </a:xfrm>
          <a:prstGeom prst="rect">
            <a:avLst/>
          </a:prstGeom>
          <a:effectLst>
            <a:glow rad="228600">
              <a:schemeClr val="accent4">
                <a:alpha val="75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4000" b="1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We agree to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</a:pPr>
            <a:r>
              <a:rPr lang="en-US" sz="3000" dirty="0">
                <a:solidFill>
                  <a:schemeClr val="tx1"/>
                </a:solidFill>
              </a:rPr>
              <a:t>B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 open</a:t>
            </a:r>
          </a:p>
          <a:p>
            <a:pPr marL="742950" lvl="1" indent="-285750" defTabSz="9144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</a:pPr>
            <a:r>
              <a:rPr lang="en-US" sz="3000" dirty="0" smtClean="0">
                <a:solidFill>
                  <a:schemeClr val="tx1"/>
                </a:solidFill>
              </a:rPr>
              <a:t>Listen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lvl="1" indent="-285750" defTabSz="9144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–"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stay on time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1255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37567985"/>
              </p:ext>
            </p:extLst>
          </p:nvPr>
        </p:nvGraphicFramePr>
        <p:xfrm>
          <a:off x="292100" y="1257300"/>
          <a:ext cx="8229600" cy="52832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403"/>
          </a:xfrm>
        </p:spPr>
        <p:txBody>
          <a:bodyPr anchor="ctr"/>
          <a:lstStyle/>
          <a:p>
            <a:r>
              <a:rPr lang="en-US" sz="6000" b="1" dirty="0" smtClean="0"/>
              <a:t>Fall Observation Findings</a:t>
            </a:r>
            <a:endParaRPr lang="en-US" sz="6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/>
              <a:t>Demographics Analysis</a:t>
            </a:r>
            <a:endParaRPr lang="en-US" sz="6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1627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469023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403"/>
          </a:xfrm>
        </p:spPr>
        <p:txBody>
          <a:bodyPr anchor="ctr"/>
          <a:lstStyle/>
          <a:p>
            <a:r>
              <a:rPr lang="en-US" sz="6000" b="1" dirty="0" smtClean="0"/>
              <a:t>Students by Grade-Level</a:t>
            </a:r>
            <a:endParaRPr lang="en-US" sz="6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36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403"/>
          </a:xfrm>
        </p:spPr>
        <p:txBody>
          <a:bodyPr anchor="ctr"/>
          <a:lstStyle/>
          <a:p>
            <a:r>
              <a:rPr lang="en-US" sz="6000" b="1" dirty="0" smtClean="0"/>
              <a:t>Students by Ethnicity</a:t>
            </a:r>
            <a:endParaRPr lang="en-US" sz="6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27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345193"/>
            <a:ext cx="8229600" cy="624403"/>
          </a:xfrm>
        </p:spPr>
        <p:txBody>
          <a:bodyPr anchor="ctr"/>
          <a:lstStyle/>
          <a:p>
            <a:r>
              <a:rPr lang="en-US" sz="4500" b="1" dirty="0" smtClean="0"/>
              <a:t>Ethnicity of Students by Location</a:t>
            </a:r>
            <a:endParaRPr lang="en-US" sz="45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7667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4403"/>
          </a:xfrm>
        </p:spPr>
        <p:txBody>
          <a:bodyPr anchor="ctr"/>
          <a:lstStyle/>
          <a:p>
            <a:r>
              <a:rPr lang="en-US" sz="6000" b="1" dirty="0" smtClean="0"/>
              <a:t>Household by Location</a:t>
            </a:r>
            <a:endParaRPr lang="en-US" sz="60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7953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381</TotalTime>
  <Words>1464</Words>
  <Application>Microsoft Macintosh PowerPoint</Application>
  <PresentationFormat>On-screen Show (4:3)</PresentationFormat>
  <Paragraphs>227</Paragraphs>
  <Slides>24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1_Office Theme</vt:lpstr>
      <vt:lpstr>GirlSMART All Staff Conference Call</vt:lpstr>
      <vt:lpstr>Purpose</vt:lpstr>
      <vt:lpstr>Agenda &amp; Agreements</vt:lpstr>
      <vt:lpstr>Fall Observation Findings</vt:lpstr>
      <vt:lpstr>Demographics Analysis</vt:lpstr>
      <vt:lpstr>Students by Grade-Level</vt:lpstr>
      <vt:lpstr>Students by Ethnicity</vt:lpstr>
      <vt:lpstr>Ethnicity of Students by Location</vt:lpstr>
      <vt:lpstr>Household by Location</vt:lpstr>
      <vt:lpstr>New vs. Returning Students by Site</vt:lpstr>
      <vt:lpstr>Fall Assessment Data</vt:lpstr>
      <vt:lpstr>Determining Benchmark Status</vt:lpstr>
      <vt:lpstr>Fall Assessment Schedule</vt:lpstr>
      <vt:lpstr>Initial Sound Fluency (ISF)</vt:lpstr>
      <vt:lpstr>Letter Naming Fluency (LNF)</vt:lpstr>
      <vt:lpstr>Phonemic Segmentation Fluency (PSF)</vt:lpstr>
      <vt:lpstr>Oral Reading Fluency (ORF)</vt:lpstr>
      <vt:lpstr>Retell Fluency (RTF)</vt:lpstr>
      <vt:lpstr>Recommendations</vt:lpstr>
      <vt:lpstr>Common Needs</vt:lpstr>
      <vt:lpstr>Slide 21</vt:lpstr>
      <vt:lpstr>Sharing Resources</vt:lpstr>
      <vt:lpstr>Images of SSB</vt:lpstr>
      <vt:lpstr>Appreciation &amp; Closing</vt:lpstr>
    </vt:vector>
  </TitlesOfParts>
  <Company>Gibson &amp; Associates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Staff</dc:title>
  <dc:creator>Gia Rauenhorst</dc:creator>
  <cp:lastModifiedBy>Gia Rauenhorst</cp:lastModifiedBy>
  <cp:revision>32</cp:revision>
  <cp:lastPrinted>2011-11-16T21:22:21Z</cp:lastPrinted>
  <dcterms:created xsi:type="dcterms:W3CDTF">2011-11-18T19:05:37Z</dcterms:created>
  <dcterms:modified xsi:type="dcterms:W3CDTF">2011-11-18T19:09:55Z</dcterms:modified>
</cp:coreProperties>
</file>